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03" r:id="rId3"/>
    <p:sldId id="305" r:id="rId4"/>
    <p:sldId id="290" r:id="rId5"/>
    <p:sldId id="301" r:id="rId6"/>
    <p:sldId id="306" r:id="rId7"/>
    <p:sldId id="307" r:id="rId8"/>
    <p:sldId id="257" r:id="rId9"/>
    <p:sldId id="259" r:id="rId10"/>
    <p:sldId id="258" r:id="rId11"/>
    <p:sldId id="291" r:id="rId12"/>
    <p:sldId id="284" r:id="rId13"/>
    <p:sldId id="285" r:id="rId14"/>
    <p:sldId id="292" r:id="rId15"/>
    <p:sldId id="293" r:id="rId16"/>
    <p:sldId id="266" r:id="rId17"/>
    <p:sldId id="294" r:id="rId18"/>
    <p:sldId id="295" r:id="rId19"/>
    <p:sldId id="269" r:id="rId20"/>
    <p:sldId id="296" r:id="rId21"/>
    <p:sldId id="272" r:id="rId22"/>
    <p:sldId id="297" r:id="rId23"/>
    <p:sldId id="273" r:id="rId24"/>
    <p:sldId id="298" r:id="rId25"/>
    <p:sldId id="276" r:id="rId26"/>
    <p:sldId id="260" r:id="rId27"/>
    <p:sldId id="270" r:id="rId28"/>
    <p:sldId id="279" r:id="rId29"/>
    <p:sldId id="286" r:id="rId30"/>
    <p:sldId id="261" r:id="rId31"/>
    <p:sldId id="262" r:id="rId32"/>
    <p:sldId id="275" r:id="rId33"/>
    <p:sldId id="264" r:id="rId34"/>
    <p:sldId id="265" r:id="rId35"/>
    <p:sldId id="267" r:id="rId36"/>
    <p:sldId id="263" r:id="rId37"/>
    <p:sldId id="268" r:id="rId38"/>
    <p:sldId id="274" r:id="rId39"/>
    <p:sldId id="277" r:id="rId40"/>
    <p:sldId id="304" r:id="rId41"/>
    <p:sldId id="299" r:id="rId42"/>
    <p:sldId id="300" r:id="rId4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0FF"/>
    <a:srgbClr val="17792D"/>
    <a:srgbClr val="165E61"/>
    <a:srgbClr val="E6E6E5"/>
    <a:srgbClr val="E7E6E5"/>
    <a:srgbClr val="EAE6E8"/>
    <a:srgbClr val="E6E0E0"/>
    <a:srgbClr val="15B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32"/>
    <p:restoredTop sz="68282"/>
  </p:normalViewPr>
  <p:slideViewPr>
    <p:cSldViewPr snapToGrid="0">
      <p:cViewPr varScale="1">
        <p:scale>
          <a:sx n="81" d="100"/>
          <a:sy n="81" d="100"/>
        </p:scale>
        <p:origin x="208"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6E49F-2095-0B40-AFFF-DDA00854E507}" type="datetimeFigureOut">
              <a:rPr lang="en-BE" smtClean="0"/>
              <a:t>08/09/2025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2266E-4AE0-3346-930D-BC097FD258CE}" type="slidenum">
              <a:rPr lang="en-BE" smtClean="0"/>
              <a:t>‹#›</a:t>
            </a:fld>
            <a:endParaRPr lang="en-BE"/>
          </a:p>
        </p:txBody>
      </p:sp>
    </p:spTree>
    <p:extLst>
      <p:ext uri="{BB962C8B-B14F-4D97-AF65-F5344CB8AC3E}">
        <p14:creationId xmlns:p14="http://schemas.microsoft.com/office/powerpoint/2010/main" val="354422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4</a:t>
            </a:fld>
            <a:endParaRPr lang="en-BE"/>
          </a:p>
        </p:txBody>
      </p:sp>
    </p:spTree>
    <p:extLst>
      <p:ext uri="{BB962C8B-B14F-4D97-AF65-F5344CB8AC3E}">
        <p14:creationId xmlns:p14="http://schemas.microsoft.com/office/powerpoint/2010/main" val="6510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53475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23</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24</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medical accelerator disaster.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5</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25</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49055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Finally it gives us the line numbers that did not have test cases. </a:t>
            </a:r>
          </a:p>
          <a:p>
            <a:pPr algn="l"/>
            <a:r>
              <a:rPr lang="en-GB" b="0" i="0" dirty="0">
                <a:solidFill>
                  <a:srgbClr val="333333"/>
                </a:solidFill>
                <a:effectLst/>
                <a:latin typeface="OpenSans"/>
              </a:rPr>
              <a:t>This info is critical because now we know where to concentrate our tests. </a:t>
            </a:r>
          </a:p>
          <a:p>
            <a:pPr algn="l"/>
            <a:r>
              <a:rPr lang="en-GB" b="0" i="0" dirty="0">
                <a:solidFill>
                  <a:srgbClr val="333333"/>
                </a:solidFill>
                <a:effectLst/>
                <a:latin typeface="OpenSans"/>
              </a:rPr>
              <a:t>We need to go write more test cases to cause those lines of code to be executed.</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342394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100% test coverage only means that every line of code has been tested with some known good data. </a:t>
            </a:r>
          </a:p>
          <a:p>
            <a:pPr algn="l"/>
            <a:r>
              <a:rPr lang="en-GB" b="0" i="0" dirty="0">
                <a:solidFill>
                  <a:srgbClr val="333333"/>
                </a:solidFill>
                <a:effectLst/>
                <a:latin typeface="OpenSans"/>
              </a:rPr>
              <a:t>You can still pass bad data into your code and find bugs. </a:t>
            </a:r>
          </a:p>
          <a:p>
            <a:pPr algn="l"/>
            <a:r>
              <a:rPr lang="en-GB" b="0" i="0" dirty="0">
                <a:solidFill>
                  <a:srgbClr val="333333"/>
                </a:solidFill>
                <a:effectLst/>
                <a:latin typeface="OpenSans"/>
              </a:rPr>
              <a:t>So don't stop testing when your code cover reaches 100%. </a:t>
            </a:r>
          </a:p>
          <a:p>
            <a:pPr algn="l"/>
            <a:r>
              <a:rPr lang="en-GB" b="0" i="0" dirty="0">
                <a:solidFill>
                  <a:srgbClr val="333333"/>
                </a:solidFill>
                <a:effectLst/>
                <a:latin typeface="OpenSans"/>
              </a:rPr>
              <a:t>Keep challenging the integrity of your code with bad data and corner cases to make sure </a:t>
            </a:r>
          </a:p>
          <a:p>
            <a:pPr algn="l"/>
            <a:r>
              <a:rPr lang="en-GB" b="0" i="0" dirty="0">
                <a:solidFill>
                  <a:srgbClr val="333333"/>
                </a:solidFill>
                <a:effectLst/>
                <a:latin typeface="OpenSans"/>
              </a:rPr>
              <a:t>your code behaves as expected under both favourable and adverse conditions.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299402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three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r>
              <a:rPr lang="en-BE" sz="1200" dirty="0">
                <a:latin typeface="Courier" pitchFamily="2" charset="0"/>
              </a:rPr>
              <a:t>ASSERT foo(0, true, true, true) </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31</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33</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a:t>
            </a:r>
          </a:p>
          <a:p>
            <a:r>
              <a:rPr lang="en-GB" dirty="0"/>
              <a:t>All the different states of the condition (true or false) need to be tested.</a:t>
            </a:r>
            <a:endParaRPr lang="en-BE" dirty="0"/>
          </a:p>
          <a:p>
            <a:r>
              <a:rPr lang="en-GB" dirty="0"/>
              <a:t>T</a:t>
            </a:r>
            <a:r>
              <a:rPr lang="en-BE" dirty="0"/>
              <a:t>he TC needs to go inside the if and inside the else.</a:t>
            </a:r>
          </a:p>
          <a:p>
            <a:r>
              <a:rPr lang="en-BE" dirty="0"/>
              <a:t>In this case, we only have the only if and no else. </a:t>
            </a:r>
          </a:p>
        </p:txBody>
      </p:sp>
      <p:sp>
        <p:nvSpPr>
          <p:cNvPr id="4" name="Slide Number Placeholder 3"/>
          <p:cNvSpPr>
            <a:spLocks noGrp="1"/>
          </p:cNvSpPr>
          <p:nvPr>
            <p:ph type="sldNum" sz="quarter" idx="5"/>
          </p:nvPr>
        </p:nvSpPr>
        <p:spPr/>
        <p:txBody>
          <a:bodyPr/>
          <a:lstStyle/>
          <a:p>
            <a:fld id="{A042266E-4AE0-3346-930D-BC097FD258CE}" type="slidenum">
              <a:rPr lang="en-BE" smtClean="0"/>
              <a:t>34</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35</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gn="l">
              <a:buFont typeface="+mj-lt"/>
              <a:buAutoNum type="arabicPeriod"/>
            </a:pP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8</a:t>
            </a:fld>
            <a:endParaRPr lang="en-BE"/>
          </a:p>
        </p:txBody>
      </p:sp>
    </p:spTree>
    <p:extLst>
      <p:ext uri="{BB962C8B-B14F-4D97-AF65-F5344CB8AC3E}">
        <p14:creationId xmlns:p14="http://schemas.microsoft.com/office/powerpoint/2010/main" val="421783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37</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38</a:t>
            </a:fld>
            <a:endParaRPr lang="en-BE"/>
          </a:p>
        </p:txBody>
      </p:sp>
    </p:spTree>
    <p:extLst>
      <p:ext uri="{BB962C8B-B14F-4D97-AF65-F5344CB8AC3E}">
        <p14:creationId xmlns:p14="http://schemas.microsoft.com/office/powerpoint/2010/main" val="380027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TDD Cycle</a:t>
            </a:r>
            <a:endParaRPr lang="en-GB" b="0" dirty="0"/>
          </a:p>
          <a:p>
            <a:pPr marL="171450" indent="-171450">
              <a:buFont typeface="Arial" panose="020B0604020202020204" pitchFamily="34" charset="0"/>
              <a:buChar char="•"/>
            </a:pPr>
            <a:r>
              <a:rPr lang="en-GB" b="1" dirty="0"/>
              <a:t>Step 1</a:t>
            </a:r>
            <a:r>
              <a:rPr lang="en-GB" dirty="0"/>
              <a:t>: Write a test that defines a function or improvements of a function.</a:t>
            </a:r>
          </a:p>
          <a:p>
            <a:pPr marL="171450" indent="-171450">
              <a:buFont typeface="Arial" panose="020B0604020202020204" pitchFamily="34" charset="0"/>
              <a:buChar char="•"/>
            </a:pPr>
            <a:r>
              <a:rPr lang="en-GB" b="1" dirty="0"/>
              <a:t>Step 2</a:t>
            </a:r>
            <a:r>
              <a:rPr lang="en-GB" dirty="0"/>
              <a:t>: Run the test and see it fail (this ensures the test is working and the feature isn't implemented yet).</a:t>
            </a:r>
          </a:p>
          <a:p>
            <a:pPr marL="171450" indent="-171450">
              <a:buFont typeface="Arial" panose="020B0604020202020204" pitchFamily="34" charset="0"/>
              <a:buChar char="•"/>
            </a:pPr>
            <a:r>
              <a:rPr lang="en-GB" b="1" dirty="0"/>
              <a:t>Step 3</a:t>
            </a:r>
            <a:r>
              <a:rPr lang="en-GB" dirty="0"/>
              <a:t>: Write the simplest possible code to pass the test.</a:t>
            </a:r>
          </a:p>
          <a:p>
            <a:pPr marL="171450" indent="-171450">
              <a:buFont typeface="Arial" panose="020B0604020202020204" pitchFamily="34" charset="0"/>
              <a:buChar char="•"/>
            </a:pPr>
            <a:r>
              <a:rPr lang="en-GB" b="1" dirty="0"/>
              <a:t>Step 4</a:t>
            </a:r>
            <a:r>
              <a:rPr lang="en-GB" dirty="0"/>
              <a:t>: Refactor the code while keeping the tests green.</a:t>
            </a:r>
          </a:p>
          <a:p>
            <a:pPr marL="171450" indent="-171450">
              <a:buFont typeface="Arial" panose="020B0604020202020204" pitchFamily="34" charset="0"/>
              <a:buChar char="•"/>
            </a:pPr>
            <a:r>
              <a:rPr lang="en-GB" b="1" dirty="0"/>
              <a:t>Step 5</a:t>
            </a:r>
            <a:r>
              <a:rPr lang="en-GB" dirty="0"/>
              <a:t>: Repeat for each new feature or function.</a:t>
            </a:r>
          </a:p>
          <a:p>
            <a:pPr marL="171450" indent="-171450" algn="l">
              <a:buFont typeface="Arial" panose="020B0604020202020204" pitchFamily="34" charset="0"/>
              <a:buChar char="•"/>
            </a:pPr>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39</a:t>
            </a:fld>
            <a:endParaRPr lang="en-BE"/>
          </a:p>
        </p:txBody>
      </p:sp>
    </p:spTree>
    <p:extLst>
      <p:ext uri="{BB962C8B-B14F-4D97-AF65-F5344CB8AC3E}">
        <p14:creationId xmlns:p14="http://schemas.microsoft.com/office/powerpoint/2010/main" val="350442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40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this lab, we are going to focus on unit testing</a:t>
            </a:r>
          </a:p>
          <a:p>
            <a:r>
              <a:rPr lang="en-GB" b="0" i="0" dirty="0">
                <a:solidFill>
                  <a:srgbClr val="202124"/>
                </a:solidFill>
                <a:effectLst/>
                <a:latin typeface="Roboto" panose="020F0502020204030204" pitchFamily="34" charset="0"/>
              </a:rPr>
              <a:t>In unit testing, the focus is on</a:t>
            </a:r>
            <a:r>
              <a:rPr lang="en-GB" b="1" i="0" dirty="0">
                <a:solidFill>
                  <a:srgbClr val="202124"/>
                </a:solidFill>
                <a:effectLst/>
                <a:latin typeface="Roboto" panose="02000000000000000000" pitchFamily="2" charset="0"/>
              </a:rPr>
              <a:t> the smallest testable parts of an application, called units (an example is a method)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9</a:t>
            </a:fld>
            <a:endParaRPr lang="en-BE"/>
          </a:p>
        </p:txBody>
      </p:sp>
    </p:spTree>
    <p:extLst>
      <p:ext uri="{BB962C8B-B14F-4D97-AF65-F5344CB8AC3E}">
        <p14:creationId xmlns:p14="http://schemas.microsoft.com/office/powerpoint/2010/main" val="171696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12</a:t>
            </a:fld>
            <a:endParaRPr lang="en-BE"/>
          </a:p>
        </p:txBody>
      </p:sp>
    </p:spTree>
    <p:extLst>
      <p:ext uri="{BB962C8B-B14F-4D97-AF65-F5344CB8AC3E}">
        <p14:creationId xmlns:p14="http://schemas.microsoft.com/office/powerpoint/2010/main" val="289531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OpenSans"/>
              </a:rPr>
              <a:t>Let's take a look at an example test case. </a:t>
            </a:r>
          </a:p>
          <a:p>
            <a:pPr algn="l"/>
            <a:r>
              <a:rPr lang="en-GB" b="0" i="0" dirty="0">
                <a:solidFill>
                  <a:srgbClr val="333333"/>
                </a:solidFill>
                <a:effectLst/>
                <a:latin typeface="OpenSans"/>
              </a:rPr>
              <a:t>In this example, we’re going to use a common programming construct know as a stack</a:t>
            </a:r>
          </a:p>
          <a:p>
            <a:pPr algn="l"/>
            <a:endParaRPr lang="en-GB" b="0" i="0" dirty="0">
              <a:solidFill>
                <a:srgbClr val="333333"/>
              </a:solidFill>
              <a:effectLst/>
              <a:latin typeface="OpenSans"/>
            </a:endParaRPr>
          </a:p>
          <a:p>
            <a:pPr algn="l"/>
            <a:r>
              <a:rPr lang="en-GB" b="0" i="0" dirty="0">
                <a:solidFill>
                  <a:srgbClr val="333333"/>
                </a:solidFill>
                <a:effectLst/>
                <a:latin typeface="OpenSans"/>
              </a:rPr>
              <a:t>1. First, we will import the </a:t>
            </a:r>
            <a:r>
              <a:rPr lang="en-GB" b="0" i="0" dirty="0" err="1">
                <a:solidFill>
                  <a:srgbClr val="333333"/>
                </a:solidFill>
                <a:effectLst/>
                <a:latin typeface="OpenSans"/>
              </a:rPr>
              <a:t>TestCase</a:t>
            </a:r>
            <a:r>
              <a:rPr lang="en-GB" b="0" i="0" dirty="0">
                <a:solidFill>
                  <a:srgbClr val="333333"/>
                </a:solidFill>
                <a:effectLst/>
                <a:latin typeface="OpenSans"/>
              </a:rPr>
              <a:t> and the Stack classes</a:t>
            </a:r>
          </a:p>
          <a:p>
            <a:pPr algn="l"/>
            <a:r>
              <a:rPr lang="en-GB" b="0" i="0" dirty="0">
                <a:solidFill>
                  <a:srgbClr val="333333"/>
                </a:solidFill>
                <a:effectLst/>
                <a:latin typeface="OpenSans"/>
              </a:rPr>
              <a:t>2. Write out class </a:t>
            </a:r>
            <a:r>
              <a:rPr lang="en-GB" b="0" i="0" dirty="0" err="1">
                <a:solidFill>
                  <a:srgbClr val="333333"/>
                </a:solidFill>
                <a:effectLst/>
                <a:latin typeface="OpenSans"/>
              </a:rPr>
              <a:t>StackTestCase</a:t>
            </a:r>
            <a:endParaRPr lang="en-GB" b="0" i="0" dirty="0">
              <a:solidFill>
                <a:srgbClr val="333333"/>
              </a:solidFill>
              <a:effectLst/>
              <a:latin typeface="OpenSans"/>
            </a:endParaRPr>
          </a:p>
          <a:p>
            <a:pPr algn="l"/>
            <a:r>
              <a:rPr lang="en-GB" b="0" i="0" dirty="0">
                <a:solidFill>
                  <a:srgbClr val="333333"/>
                </a:solidFill>
                <a:effectLst/>
                <a:latin typeface="OpenSans"/>
              </a:rPr>
              <a:t>3. Write the text Fixtures that allows you to specify the initial state of the of the system before a test case is run</a:t>
            </a:r>
          </a:p>
          <a:p>
            <a:pPr lvl="1" algn="l"/>
            <a:r>
              <a:rPr lang="en-GB" b="0" i="0" dirty="0" err="1">
                <a:solidFill>
                  <a:srgbClr val="1F1F1F"/>
                </a:solidFill>
                <a:effectLst/>
                <a:latin typeface="Source Sans Pro" panose="020B0503030403020204" pitchFamily="34" charset="0"/>
              </a:rPr>
              <a:t>setUp</a:t>
            </a:r>
            <a:r>
              <a:rPr lang="en-GB" b="0" i="0" dirty="0">
                <a:solidFill>
                  <a:srgbClr val="1F1F1F"/>
                </a:solidFill>
                <a:effectLst/>
                <a:latin typeface="Source Sans Pro" panose="020B0503030403020204" pitchFamily="34" charset="0"/>
              </a:rPr>
              <a:t>() is declaring an instance variable called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and assigning it to a new Stack.</a:t>
            </a:r>
          </a:p>
          <a:p>
            <a:pPr lvl="1" algn="l"/>
            <a:r>
              <a:rPr lang="en-GB" b="0" i="0" dirty="0" err="1">
                <a:solidFill>
                  <a:srgbClr val="1F1F1F"/>
                </a:solidFill>
                <a:effectLst/>
                <a:latin typeface="Source Sans Pro" panose="020B0503030403020204" pitchFamily="34" charset="0"/>
              </a:rPr>
              <a:t>tearDown</a:t>
            </a:r>
            <a:r>
              <a:rPr lang="en-GB" b="0" i="0" dirty="0">
                <a:solidFill>
                  <a:srgbClr val="1F1F1F"/>
                </a:solidFill>
                <a:effectLst/>
                <a:latin typeface="Source Sans Pro" panose="020B0503030403020204" pitchFamily="34" charset="0"/>
              </a:rPr>
              <a:t>() is setting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to None to make sure that it doesn’t get reused</a:t>
            </a:r>
          </a:p>
          <a:p>
            <a:pPr lvl="0" algn="l"/>
            <a:r>
              <a:rPr lang="en-GB" b="0" i="0" dirty="0">
                <a:solidFill>
                  <a:srgbClr val="1F1F1F"/>
                </a:solidFill>
                <a:effectLst/>
                <a:latin typeface="Source Sans Pro" panose="020B0503030403020204" pitchFamily="34" charset="0"/>
              </a:rPr>
              <a:t>4. Now we write our first Test Case </a:t>
            </a:r>
            <a:r>
              <a:rPr lang="en-GB" b="0" i="0" dirty="0" err="1">
                <a:solidFill>
                  <a:srgbClr val="1F1F1F"/>
                </a:solidFill>
                <a:effectLst/>
                <a:latin typeface="Source Sans Pro" panose="020B0503030403020204" pitchFamily="34" charset="0"/>
              </a:rPr>
              <a:t>test_push</a:t>
            </a:r>
            <a:r>
              <a:rPr lang="en-GB" b="0" i="0" dirty="0">
                <a:solidFill>
                  <a:srgbClr val="1F1F1F"/>
                </a:solidFill>
                <a:effectLst/>
                <a:latin typeface="Source Sans Pro" panose="020B0503030403020204" pitchFamily="34" charset="0"/>
              </a:rPr>
              <a:t>(self)</a:t>
            </a:r>
          </a:p>
          <a:p>
            <a:pPr marL="228600" lvl="0" indent="-228600" algn="l">
              <a:buAutoNum type="arabicPeriod" startAt="4"/>
            </a:pPr>
            <a:r>
              <a:rPr lang="en-GB" b="0" i="0" dirty="0">
                <a:solidFill>
                  <a:srgbClr val="1F1F1F"/>
                </a:solidFill>
                <a:effectLst/>
                <a:latin typeface="Source Sans Pro" panose="020B0503030403020204" pitchFamily="34" charset="0"/>
              </a:rPr>
              <a:t>When the program executes, </a:t>
            </a:r>
            <a:r>
              <a:rPr lang="en-GB" b="0" i="0" dirty="0" err="1">
                <a:solidFill>
                  <a:srgbClr val="1F1F1F"/>
                </a:solidFill>
                <a:effectLst/>
                <a:latin typeface="Source Sans Pro" panose="020B0503030403020204" pitchFamily="34" charset="0"/>
              </a:rPr>
              <a:t>self.stack</a:t>
            </a:r>
            <a:r>
              <a:rPr lang="en-GB" b="0" i="0" dirty="0">
                <a:solidFill>
                  <a:srgbClr val="1F1F1F"/>
                </a:solidFill>
                <a:effectLst/>
                <a:latin typeface="Source Sans Pro" panose="020B0503030403020204" pitchFamily="34" charset="0"/>
              </a:rPr>
              <a:t> = Stack() will be called</a:t>
            </a:r>
          </a:p>
          <a:p>
            <a:pPr marL="228600" lvl="0" indent="-228600" algn="l">
              <a:buAutoNum type="arabicPeriod" startAt="4"/>
            </a:pPr>
            <a:r>
              <a:rPr lang="en-GB" b="0" i="0" dirty="0">
                <a:solidFill>
                  <a:srgbClr val="1F1F1F"/>
                </a:solidFill>
                <a:effectLst/>
                <a:latin typeface="Source Sans Pro" panose="020B0503030403020204" pitchFamily="34" charset="0"/>
              </a:rPr>
              <a:t>Next, </a:t>
            </a:r>
            <a:r>
              <a:rPr lang="en-GB" b="0" i="0" dirty="0" err="1">
                <a:solidFill>
                  <a:srgbClr val="1F1F1F"/>
                </a:solidFill>
                <a:effectLst/>
                <a:latin typeface="Source Sans Pro" panose="020B0503030403020204" pitchFamily="34" charset="0"/>
              </a:rPr>
              <a:t>self.stack.push</a:t>
            </a:r>
            <a:r>
              <a:rPr lang="en-GB" b="0" i="0" dirty="0">
                <a:solidFill>
                  <a:srgbClr val="1F1F1F"/>
                </a:solidFill>
                <a:effectLst/>
                <a:latin typeface="Source Sans Pro" panose="020B0503030403020204" pitchFamily="34" charset="0"/>
              </a:rPr>
              <a:t>(9) is called</a:t>
            </a:r>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13</a:t>
            </a:fld>
            <a:endParaRPr lang="en-BE"/>
          </a:p>
        </p:txBody>
      </p:sp>
    </p:spTree>
    <p:extLst>
      <p:ext uri="{BB962C8B-B14F-4D97-AF65-F5344CB8AC3E}">
        <p14:creationId xmlns:p14="http://schemas.microsoft.com/office/powerpoint/2010/main" val="15164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412783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B482-83D2-1BB9-A6A6-5E4AB36AF5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1E8FB5FB-0E8A-C03F-6669-B75AF3E16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DB6CE444-F2FD-389F-2035-AC923182FCA5}"/>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5" name="Footer Placeholder 4">
            <a:extLst>
              <a:ext uri="{FF2B5EF4-FFF2-40B4-BE49-F238E27FC236}">
                <a16:creationId xmlns:a16="http://schemas.microsoft.com/office/drawing/2014/main" id="{02143B15-BDBC-91DE-9142-934F1EDBB3A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1AD9859-B8EB-8771-2D20-DE1B908BF47B}"/>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2147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1BD3-EEB2-ACB8-5ED6-3221DB742738}"/>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2CB5D96-AC34-9077-3260-1FEB791408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63E4C5F-C776-189D-A712-134287E9304C}"/>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5" name="Footer Placeholder 4">
            <a:extLst>
              <a:ext uri="{FF2B5EF4-FFF2-40B4-BE49-F238E27FC236}">
                <a16:creationId xmlns:a16="http://schemas.microsoft.com/office/drawing/2014/main" id="{365264DF-0F02-7A1F-5B88-9A3EEACEF17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7956CE7-8F57-EB4B-B185-BF2F3F5F9BA0}"/>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43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3F3D2-F0CF-30DB-F22B-0FFC29005B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52DB5E7-75ED-BAC0-7C36-438BD4EEDC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36998CC-3007-83A2-3073-117EC7A296BD}"/>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5" name="Footer Placeholder 4">
            <a:extLst>
              <a:ext uri="{FF2B5EF4-FFF2-40B4-BE49-F238E27FC236}">
                <a16:creationId xmlns:a16="http://schemas.microsoft.com/office/drawing/2014/main" id="{3458A673-4DAC-8F13-1BDD-1D3173264B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E0C828E-B6D3-05F6-20F6-02978875E30C}"/>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1414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1295-7142-0B6B-6E00-BFFEF626541F}"/>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D0A006A-9256-7734-58B3-10E742CDDA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5674AF5-8CB7-9E3B-1BA2-5AAA32B76398}"/>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5" name="Footer Placeholder 4">
            <a:extLst>
              <a:ext uri="{FF2B5EF4-FFF2-40B4-BE49-F238E27FC236}">
                <a16:creationId xmlns:a16="http://schemas.microsoft.com/office/drawing/2014/main" id="{A6B55A85-C0DE-696A-5780-BF14D3DF34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91DF43E-84CD-B7BE-3916-31DE59322B7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28765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2B87-D009-50B8-9392-B19D2FFA0A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978CD6FC-DE72-B120-DF2B-C5F2804FE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A8CC72-3CD5-50BF-D1DD-DF3EC8525F20}"/>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5" name="Footer Placeholder 4">
            <a:extLst>
              <a:ext uri="{FF2B5EF4-FFF2-40B4-BE49-F238E27FC236}">
                <a16:creationId xmlns:a16="http://schemas.microsoft.com/office/drawing/2014/main" id="{0157D536-89B4-C579-C12C-7520379F64E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299BF08-131C-9308-A1AF-C8F6CAE102D8}"/>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0460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2AC2-EB12-C477-4E33-5D7344E384B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1E1F252-3644-49EC-5E17-668EB5D4FB8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27F9121C-3A00-75CD-8720-CD03BB2B3A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C018B8DB-214F-F98D-4ACA-CC970225A858}"/>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6" name="Footer Placeholder 5">
            <a:extLst>
              <a:ext uri="{FF2B5EF4-FFF2-40B4-BE49-F238E27FC236}">
                <a16:creationId xmlns:a16="http://schemas.microsoft.com/office/drawing/2014/main" id="{2B375275-39B3-00F9-CFBD-743562885A7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D7C964F-1BD9-E6FA-B2D4-007ADAC3E181}"/>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892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C462-017A-892F-0B98-295E2750C5C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18F8AE6-6218-58C7-4D90-60F6C252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7352071-1471-AFEA-1B49-262141A03E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EC70D5BA-4A84-2F31-139A-A0E0DE9F1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6DA24A5-7947-B0CC-D337-F05AD2480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BD43668-AB97-7DAD-DC5C-CB2560D83517}"/>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8" name="Footer Placeholder 7">
            <a:extLst>
              <a:ext uri="{FF2B5EF4-FFF2-40B4-BE49-F238E27FC236}">
                <a16:creationId xmlns:a16="http://schemas.microsoft.com/office/drawing/2014/main" id="{22BC8192-AFCA-FBFC-53CB-7F7A887E5562}"/>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0BDE9B-66D4-5605-B638-172C681666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8578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B7A6-B5A5-F925-C992-F8DF99DEC5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2EDCE359-D496-5CB4-00F4-36C4F1E9EE77}"/>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4" name="Footer Placeholder 3">
            <a:extLst>
              <a:ext uri="{FF2B5EF4-FFF2-40B4-BE49-F238E27FC236}">
                <a16:creationId xmlns:a16="http://schemas.microsoft.com/office/drawing/2014/main" id="{0F0287DE-DAD9-DC97-2812-CCA743956E71}"/>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AEA0E79E-C868-9809-92D8-DC4A5977110F}"/>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7540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97A9E-326A-22C1-3F7B-2D8438B6210A}"/>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3" name="Footer Placeholder 2">
            <a:extLst>
              <a:ext uri="{FF2B5EF4-FFF2-40B4-BE49-F238E27FC236}">
                <a16:creationId xmlns:a16="http://schemas.microsoft.com/office/drawing/2014/main" id="{95A21243-EF28-1E3F-E74F-60F085D473A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AAA4BF37-2D3F-CBF9-ADB4-F26F5DB59E93}"/>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192701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FDAB-579E-A7D7-222D-4FCCBDFE7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36011809-1108-6741-2E53-6D535D0F1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BA6E2EA1-8D2B-681F-CAE9-F770DA357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B660FE-41F7-CCA7-D80E-D102B4FC902E}"/>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6" name="Footer Placeholder 5">
            <a:extLst>
              <a:ext uri="{FF2B5EF4-FFF2-40B4-BE49-F238E27FC236}">
                <a16:creationId xmlns:a16="http://schemas.microsoft.com/office/drawing/2014/main" id="{9D3E257C-CCF7-A64C-EDBE-6CF0EF7CBEE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06FFB8C-89BB-CD0B-C8A5-479068BDDECD}"/>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305439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3FA2-7BBE-9F6D-3E74-662F55B50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34DBB61-0EAE-29C1-8125-83CB385F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5A1588D3-7F95-1F61-2F7D-A5FDBE5F5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C39B04-09C3-D403-BCB6-8A1D4AE7668D}"/>
              </a:ext>
            </a:extLst>
          </p:cNvPr>
          <p:cNvSpPr>
            <a:spLocks noGrp="1"/>
          </p:cNvSpPr>
          <p:nvPr>
            <p:ph type="dt" sz="half" idx="10"/>
          </p:nvPr>
        </p:nvSpPr>
        <p:spPr/>
        <p:txBody>
          <a:bodyPr/>
          <a:lstStyle/>
          <a:p>
            <a:fld id="{BECEB08D-ED1C-E34B-8682-041F4EDD7C1D}" type="datetimeFigureOut">
              <a:rPr lang="en-BE" smtClean="0"/>
              <a:t>08/09/2025</a:t>
            </a:fld>
            <a:endParaRPr lang="en-BE"/>
          </a:p>
        </p:txBody>
      </p:sp>
      <p:sp>
        <p:nvSpPr>
          <p:cNvPr id="6" name="Footer Placeholder 5">
            <a:extLst>
              <a:ext uri="{FF2B5EF4-FFF2-40B4-BE49-F238E27FC236}">
                <a16:creationId xmlns:a16="http://schemas.microsoft.com/office/drawing/2014/main" id="{EEB61570-2831-6CE1-042A-49128815CDF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EFFADE7A-B9AD-8B9D-F14F-613C7D1A1705}"/>
              </a:ext>
            </a:extLst>
          </p:cNvPr>
          <p:cNvSpPr>
            <a:spLocks noGrp="1"/>
          </p:cNvSpPr>
          <p:nvPr>
            <p:ph type="sldNum" sz="quarter" idx="12"/>
          </p:nvPr>
        </p:nvSpPr>
        <p:spPr/>
        <p:txBody>
          <a:bodyPr/>
          <a:lstStyle/>
          <a:p>
            <a:fld id="{633F719B-E104-854E-8A30-EB8DCB3A573D}" type="slidenum">
              <a:rPr lang="en-BE" smtClean="0"/>
              <a:t>‹#›</a:t>
            </a:fld>
            <a:endParaRPr lang="en-BE"/>
          </a:p>
        </p:txBody>
      </p:sp>
    </p:spTree>
    <p:extLst>
      <p:ext uri="{BB962C8B-B14F-4D97-AF65-F5344CB8AC3E}">
        <p14:creationId xmlns:p14="http://schemas.microsoft.com/office/powerpoint/2010/main" val="49458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B2360-C51E-0D73-9E87-113268168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6937453E-244F-D1E0-8B15-90DF287266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ABF4AB3-D618-5E91-164F-EE5C90A80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EB08D-ED1C-E34B-8682-041F4EDD7C1D}" type="datetimeFigureOut">
              <a:rPr lang="en-BE" smtClean="0"/>
              <a:t>08/09/2025</a:t>
            </a:fld>
            <a:endParaRPr lang="en-BE"/>
          </a:p>
        </p:txBody>
      </p:sp>
      <p:sp>
        <p:nvSpPr>
          <p:cNvPr id="5" name="Footer Placeholder 4">
            <a:extLst>
              <a:ext uri="{FF2B5EF4-FFF2-40B4-BE49-F238E27FC236}">
                <a16:creationId xmlns:a16="http://schemas.microsoft.com/office/drawing/2014/main" id="{3CEA17C4-C9DF-9FB1-843B-21FEDA7C01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4043A1AB-303A-E215-77EA-9D10CF44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719B-E104-854E-8A30-EB8DCB3A573D}" type="slidenum">
              <a:rPr lang="en-BE" smtClean="0"/>
              <a:t>‹#›</a:t>
            </a:fld>
            <a:endParaRPr lang="en-BE"/>
          </a:p>
        </p:txBody>
      </p:sp>
    </p:spTree>
    <p:extLst>
      <p:ext uri="{BB962C8B-B14F-4D97-AF65-F5344CB8AC3E}">
        <p14:creationId xmlns:p14="http://schemas.microsoft.com/office/powerpoint/2010/main" val="424162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book/10.1007/978-1-4842-5949-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1.jpeg"/><Relationship Id="rId4" Type="http://schemas.openxmlformats.org/officeDocument/2006/relationships/image" Target="../media/image40.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0050-2532-F700-B142-D85398C86C85}"/>
              </a:ext>
            </a:extLst>
          </p:cNvPr>
          <p:cNvSpPr>
            <a:spLocks noGrp="1"/>
          </p:cNvSpPr>
          <p:nvPr>
            <p:ph type="ctrTitle"/>
          </p:nvPr>
        </p:nvSpPr>
        <p:spPr/>
        <p:txBody>
          <a:bodyPr/>
          <a:lstStyle/>
          <a:p>
            <a:r>
              <a:rPr lang="en-GB"/>
              <a:t>Testing</a:t>
            </a:r>
            <a:endParaRPr lang="en-BE" dirty="0"/>
          </a:p>
        </p:txBody>
      </p:sp>
      <p:sp>
        <p:nvSpPr>
          <p:cNvPr id="3" name="Subtitle 2">
            <a:extLst>
              <a:ext uri="{FF2B5EF4-FFF2-40B4-BE49-F238E27FC236}">
                <a16:creationId xmlns:a16="http://schemas.microsoft.com/office/drawing/2014/main" id="{E883DB0D-C5D4-6681-6C39-4C32595E9BD7}"/>
              </a:ext>
            </a:extLst>
          </p:cNvPr>
          <p:cNvSpPr>
            <a:spLocks noGrp="1"/>
          </p:cNvSpPr>
          <p:nvPr>
            <p:ph type="subTitle" idx="1"/>
          </p:nvPr>
        </p:nvSpPr>
        <p:spPr/>
        <p:txBody>
          <a:bodyPr/>
          <a:lstStyle/>
          <a:p>
            <a:r>
              <a:rPr lang="en-BE" dirty="0"/>
              <a:t>John Businge</a:t>
            </a:r>
          </a:p>
          <a:p>
            <a:r>
              <a:rPr lang="en-BE" dirty="0"/>
              <a:t>john.businge@unlv.edu</a:t>
            </a:r>
          </a:p>
        </p:txBody>
      </p:sp>
    </p:spTree>
    <p:extLst>
      <p:ext uri="{BB962C8B-B14F-4D97-AF65-F5344CB8AC3E}">
        <p14:creationId xmlns:p14="http://schemas.microsoft.com/office/powerpoint/2010/main" val="680200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3445854"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3655380" y="5939250"/>
            <a:ext cx="3748290" cy="338554"/>
          </a:xfrm>
          <a:prstGeom prst="rect">
            <a:avLst/>
          </a:prstGeom>
          <a:noFill/>
          <a:ln w="38100">
            <a:solidFill>
              <a:srgbClr val="134C13"/>
            </a:solidFill>
          </a:ln>
        </p:spPr>
        <p:txBody>
          <a:bodyPr wrap="square" rtlCol="0">
            <a:spAutoFit/>
          </a:bodyPr>
          <a:lstStyle/>
          <a:p>
            <a:pPr algn="ctr"/>
            <a:r>
              <a:rPr lang="en-BE" sz="1600" dirty="0"/>
              <a:t>Aim to have more unit tests (100%). Why?</a:t>
            </a:r>
          </a:p>
        </p:txBody>
      </p:sp>
      <p:grpSp>
        <p:nvGrpSpPr>
          <p:cNvPr id="26" name="Group 25">
            <a:extLst>
              <a:ext uri="{FF2B5EF4-FFF2-40B4-BE49-F238E27FC236}">
                <a16:creationId xmlns:a16="http://schemas.microsoft.com/office/drawing/2014/main" id="{BC81E245-966E-0CD0-B1F1-AF10E7A3CF3B}"/>
              </a:ext>
            </a:extLst>
          </p:cNvPr>
          <p:cNvGrpSpPr/>
          <p:nvPr/>
        </p:nvGrpSpPr>
        <p:grpSpPr>
          <a:xfrm>
            <a:off x="1750303"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grpSp>
        <p:nvGrpSpPr>
          <p:cNvPr id="5" name="Group 4">
            <a:extLst>
              <a:ext uri="{FF2B5EF4-FFF2-40B4-BE49-F238E27FC236}">
                <a16:creationId xmlns:a16="http://schemas.microsoft.com/office/drawing/2014/main" id="{2F92C47E-F983-90BB-F651-0F99DDA5F004}"/>
              </a:ext>
            </a:extLst>
          </p:cNvPr>
          <p:cNvGrpSpPr/>
          <p:nvPr/>
        </p:nvGrpSpPr>
        <p:grpSpPr>
          <a:xfrm>
            <a:off x="7734748" y="1286684"/>
            <a:ext cx="3086852" cy="4534708"/>
            <a:chOff x="8444204" y="1286684"/>
            <a:chExt cx="3086852" cy="4534708"/>
          </a:xfrm>
        </p:grpSpPr>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954107"/>
              </a:xfrm>
              <a:prstGeom prst="rect">
                <a:avLst/>
              </a:prstGeom>
              <a:noFill/>
            </p:spPr>
            <p:txBody>
              <a:bodyPr wrap="square" rtlCol="0">
                <a:spAutoFit/>
              </a:bodyPr>
              <a:lstStyle/>
              <a:p>
                <a:pPr algn="ctr"/>
                <a:r>
                  <a:rPr lang="en-BE" sz="1400" dirty="0"/>
                  <a:t>Experience shows that the cost of test implementation / maintainance</a:t>
                </a:r>
              </a:p>
            </p:txBody>
          </p:sp>
        </p:grpSp>
        <p:pic>
          <p:nvPicPr>
            <p:cNvPr id="1026" name="Picture 2" descr="Dollar increase icon money symbol with arrow Vector Image">
              <a:extLst>
                <a:ext uri="{FF2B5EF4-FFF2-40B4-BE49-F238E27FC236}">
                  <a16:creationId xmlns:a16="http://schemas.microsoft.com/office/drawing/2014/main" id="{AD4D7446-DA0B-9432-CE57-9CBF99713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36" b="23141"/>
            <a:stretch/>
          </p:blipFill>
          <p:spPr bwMode="auto">
            <a:xfrm rot="17721749">
              <a:off x="10065325" y="3175045"/>
              <a:ext cx="1933936" cy="9975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4401205"/>
          </a:xfrm>
          <a:prstGeom prst="rect">
            <a:avLst/>
          </a:prstGeom>
          <a:noFill/>
        </p:spPr>
        <p:txBody>
          <a:bodyPr wrap="square">
            <a:spAutoFit/>
          </a:bodyPr>
          <a:lstStyle/>
          <a:p>
            <a:pPr marL="342900" indent="-342900">
              <a:buFont typeface="Arial" panose="020B0604020202020204" pitchFamily="34" charset="0"/>
              <a:buChar char="•"/>
            </a:pPr>
            <a:r>
              <a:rPr lang="en-GB" sz="2800" b="1" dirty="0"/>
              <a:t>Focus on Small, Isolated Components</a:t>
            </a:r>
            <a:r>
              <a:rPr lang="en-GB" sz="2800" dirty="0"/>
              <a:t> – function or method</a:t>
            </a:r>
          </a:p>
          <a:p>
            <a:pPr marL="342900" indent="-342900">
              <a:buFont typeface="Arial" panose="020B0604020202020204" pitchFamily="34" charset="0"/>
              <a:buChar char="•"/>
            </a:pPr>
            <a:r>
              <a:rPr lang="en-GB" sz="2800" b="1" dirty="0"/>
              <a:t>Automation</a:t>
            </a:r>
            <a:r>
              <a:rPr lang="en-GB" sz="2800" dirty="0"/>
              <a:t> - Unit tests are often automated and integrated into the development process – can be part of CI pipeline – use of test frameworks</a:t>
            </a:r>
          </a:p>
          <a:p>
            <a:pPr marL="342900" indent="-342900">
              <a:buFont typeface="Arial" panose="020B0604020202020204" pitchFamily="34" charset="0"/>
              <a:buChar char="•"/>
            </a:pPr>
            <a:r>
              <a:rPr lang="en-GB" sz="2800" b="1" dirty="0"/>
              <a:t>Early Detection of Bugs</a:t>
            </a:r>
            <a:r>
              <a:rPr lang="en-GB" sz="2800" dirty="0"/>
              <a:t>: Since unit tests focus on small, specific parts of the code</a:t>
            </a:r>
            <a:endParaRPr lang="en-GB" sz="2800" dirty="0">
              <a:effectLst/>
              <a:latin typeface="Times"/>
            </a:endParaRPr>
          </a:p>
          <a:p>
            <a:pPr marL="342900" indent="-342900">
              <a:buFont typeface="Arial" panose="020B0604020202020204" pitchFamily="34" charset="0"/>
              <a:buChar char="•"/>
            </a:pPr>
            <a:r>
              <a:rPr lang="en-GB" sz="2800" b="1" dirty="0">
                <a:latin typeface="Times"/>
              </a:rPr>
              <a:t>Test Coverage</a:t>
            </a:r>
            <a:r>
              <a:rPr lang="en-GB" sz="2800" dirty="0">
                <a:latin typeface="Times"/>
              </a:rPr>
              <a:t>: Often measured by coverage – high coverage is desirable</a:t>
            </a:r>
          </a:p>
          <a:p>
            <a:pPr marL="342900" indent="-342900">
              <a:buFont typeface="Arial" panose="020B0604020202020204" pitchFamily="34" charset="0"/>
              <a:buChar char="•"/>
            </a:pPr>
            <a:r>
              <a:rPr lang="en-GB" sz="2800" b="1" dirty="0">
                <a:effectLst/>
                <a:latin typeface="Times"/>
              </a:rPr>
              <a:t>TDD</a:t>
            </a:r>
            <a:r>
              <a:rPr lang="en-GB" sz="2800" dirty="0">
                <a:effectLst/>
                <a:latin typeface="Times"/>
              </a:rPr>
              <a:t>: </a:t>
            </a:r>
            <a:r>
              <a:rPr lang="en-GB" sz="2800" dirty="0"/>
              <a:t>central to TDD, where developers write tests before writing the actual code.</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Anatomy of a Test Case - Stack</a:t>
            </a:r>
          </a:p>
        </p:txBody>
      </p:sp>
      <p:grpSp>
        <p:nvGrpSpPr>
          <p:cNvPr id="27" name="Group 26">
            <a:extLst>
              <a:ext uri="{FF2B5EF4-FFF2-40B4-BE49-F238E27FC236}">
                <a16:creationId xmlns:a16="http://schemas.microsoft.com/office/drawing/2014/main" id="{D19C5AE5-CC1F-7B0B-8756-C593C9183D72}"/>
              </a:ext>
            </a:extLst>
          </p:cNvPr>
          <p:cNvGrpSpPr/>
          <p:nvPr/>
        </p:nvGrpSpPr>
        <p:grpSpPr>
          <a:xfrm>
            <a:off x="4412343" y="1534886"/>
            <a:ext cx="3933372" cy="3788228"/>
            <a:chOff x="8440057" y="1933057"/>
            <a:chExt cx="3011715" cy="3205000"/>
          </a:xfrm>
        </p:grpSpPr>
        <p:pic>
          <p:nvPicPr>
            <p:cNvPr id="1026" name="Picture 2" descr="Stack in C - Scaler Topics">
              <a:extLst>
                <a:ext uri="{FF2B5EF4-FFF2-40B4-BE49-F238E27FC236}">
                  <a16:creationId xmlns:a16="http://schemas.microsoft.com/office/drawing/2014/main" id="{FA5992D9-4D87-63BC-DF3D-F10BB867BE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86" t="11005" r="34686" b="69608"/>
            <a:stretch/>
          </p:blipFill>
          <p:spPr bwMode="auto">
            <a:xfrm>
              <a:off x="8440057" y="1933057"/>
              <a:ext cx="1828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31" t="25519" r="79765" b="27297"/>
            <a:stretch/>
          </p:blipFill>
          <p:spPr bwMode="auto">
            <a:xfrm>
              <a:off x="8563429" y="2249714"/>
              <a:ext cx="1582057" cy="288834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781144" y="4424558"/>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ounded Rectangle 3">
              <a:extLst>
                <a:ext uri="{FF2B5EF4-FFF2-40B4-BE49-F238E27FC236}">
                  <a16:creationId xmlns:a16="http://schemas.microsoft.com/office/drawing/2014/main" id="{73D7E9FC-D7DB-69FE-C9D4-1F89D50B0714}"/>
                </a:ext>
              </a:extLst>
            </p:cNvPr>
            <p:cNvSpPr/>
            <p:nvPr/>
          </p:nvSpPr>
          <p:spPr>
            <a:xfrm>
              <a:off x="8781143" y="3870714"/>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ounded Rectangle 4">
              <a:extLst>
                <a:ext uri="{FF2B5EF4-FFF2-40B4-BE49-F238E27FC236}">
                  <a16:creationId xmlns:a16="http://schemas.microsoft.com/office/drawing/2014/main" id="{8544E9D0-DC9C-9682-AD8A-39EBCCA6F221}"/>
                </a:ext>
              </a:extLst>
            </p:cNvPr>
            <p:cNvSpPr/>
            <p:nvPr/>
          </p:nvSpPr>
          <p:spPr>
            <a:xfrm>
              <a:off x="8781143" y="3314213"/>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ounded Rectangle 5">
              <a:extLst>
                <a:ext uri="{FF2B5EF4-FFF2-40B4-BE49-F238E27FC236}">
                  <a16:creationId xmlns:a16="http://schemas.microsoft.com/office/drawing/2014/main" id="{A61D96F2-547F-FEDF-731B-4F3A989CE849}"/>
                </a:ext>
              </a:extLst>
            </p:cNvPr>
            <p:cNvSpPr/>
            <p:nvPr/>
          </p:nvSpPr>
          <p:spPr>
            <a:xfrm>
              <a:off x="8773886" y="2745857"/>
              <a:ext cx="1103085" cy="481270"/>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Arrow Connector 17">
              <a:extLst>
                <a:ext uri="{FF2B5EF4-FFF2-40B4-BE49-F238E27FC236}">
                  <a16:creationId xmlns:a16="http://schemas.microsoft.com/office/drawing/2014/main" id="{9DCE5D23-9FDC-FF5A-7F4A-2756B5D7E423}"/>
                </a:ext>
              </a:extLst>
            </p:cNvPr>
            <p:cNvCxnSpPr/>
            <p:nvPr/>
          </p:nvCxnSpPr>
          <p:spPr>
            <a:xfrm>
              <a:off x="9884228" y="2986492"/>
              <a:ext cx="783772" cy="0"/>
            </a:xfrm>
            <a:prstGeom prst="straightConnector1">
              <a:avLst/>
            </a:prstGeom>
            <a:ln w="127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FB7216-EBA4-E0D7-1A21-6EBEFC7BFA74}"/>
                </a:ext>
              </a:extLst>
            </p:cNvPr>
            <p:cNvSpPr txBox="1"/>
            <p:nvPr/>
          </p:nvSpPr>
          <p:spPr>
            <a:xfrm>
              <a:off x="10668000" y="2847992"/>
              <a:ext cx="783772" cy="276999"/>
            </a:xfrm>
            <a:prstGeom prst="rect">
              <a:avLst/>
            </a:prstGeom>
            <a:noFill/>
          </p:spPr>
          <p:txBody>
            <a:bodyPr wrap="square" rtlCol="0">
              <a:spAutoFit/>
            </a:bodyPr>
            <a:lstStyle/>
            <a:p>
              <a:r>
                <a:rPr lang="en-BE" sz="1200" dirty="0"/>
                <a:t>Peek</a:t>
              </a:r>
            </a:p>
          </p:txBody>
        </p:sp>
      </p:grpSp>
    </p:spTree>
    <p:extLst>
      <p:ext uri="{BB962C8B-B14F-4D97-AF65-F5344CB8AC3E}">
        <p14:creationId xmlns:p14="http://schemas.microsoft.com/office/powerpoint/2010/main" val="10191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EA3A363-6438-A76F-4893-415DBF50ACD0}"/>
              </a:ext>
            </a:extLst>
          </p:cNvPr>
          <p:cNvSpPr/>
          <p:nvPr/>
        </p:nvSpPr>
        <p:spPr>
          <a:xfrm>
            <a:off x="740229" y="1201475"/>
            <a:ext cx="6572960" cy="5475095"/>
          </a:xfrm>
          <a:prstGeom prst="rect">
            <a:avLst/>
          </a:prstGeom>
          <a:solidFill>
            <a:srgbClr val="E6E6E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0"/>
            <a:ext cx="10515600" cy="950976"/>
          </a:xfrm>
        </p:spPr>
        <p:txBody>
          <a:bodyPr/>
          <a:lstStyle/>
          <a:p>
            <a:r>
              <a:rPr lang="en-BE" dirty="0"/>
              <a:t>Test Case for push() and pop() function</a:t>
            </a:r>
          </a:p>
        </p:txBody>
      </p:sp>
      <p:pic>
        <p:nvPicPr>
          <p:cNvPr id="1028" name="Picture 4" descr="Stack Data Structure and Implementation in Python, Java and C/C++">
            <a:extLst>
              <a:ext uri="{FF2B5EF4-FFF2-40B4-BE49-F238E27FC236}">
                <a16:creationId xmlns:a16="http://schemas.microsoft.com/office/drawing/2014/main" id="{8DADBD25-783B-84BA-1406-A5CE3D3BA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1" t="25519" r="79765" b="27297"/>
          <a:stretch/>
        </p:blipFill>
        <p:spPr bwMode="auto">
          <a:xfrm>
            <a:off x="8563429" y="2249714"/>
            <a:ext cx="310566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DD14F58-F999-24C6-21EB-1966E1D2FC44}"/>
              </a:ext>
            </a:extLst>
          </p:cNvPr>
          <p:cNvSpPr/>
          <p:nvPr/>
        </p:nvSpPr>
        <p:spPr>
          <a:xfrm>
            <a:off x="8990010" y="5262563"/>
            <a:ext cx="2165415" cy="660235"/>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3200" dirty="0"/>
              <a:t>9</a:t>
            </a:r>
          </a:p>
        </p:txBody>
      </p:sp>
      <p:grpSp>
        <p:nvGrpSpPr>
          <p:cNvPr id="37" name="Group 36">
            <a:extLst>
              <a:ext uri="{FF2B5EF4-FFF2-40B4-BE49-F238E27FC236}">
                <a16:creationId xmlns:a16="http://schemas.microsoft.com/office/drawing/2014/main" id="{C07019D3-365F-46B4-6451-B7797D121EC6}"/>
              </a:ext>
            </a:extLst>
          </p:cNvPr>
          <p:cNvGrpSpPr/>
          <p:nvPr/>
        </p:nvGrpSpPr>
        <p:grpSpPr>
          <a:xfrm>
            <a:off x="740228" y="1201476"/>
            <a:ext cx="6572960" cy="1193913"/>
            <a:chOff x="740228" y="1201476"/>
            <a:chExt cx="6572960" cy="1193913"/>
          </a:xfrm>
        </p:grpSpPr>
        <p:pic>
          <p:nvPicPr>
            <p:cNvPr id="21" name="Picture 20" descr="A screen shot of a computer program&#10;&#10;Description automatically generated">
              <a:extLst>
                <a:ext uri="{FF2B5EF4-FFF2-40B4-BE49-F238E27FC236}">
                  <a16:creationId xmlns:a16="http://schemas.microsoft.com/office/drawing/2014/main" id="{54BBE0A6-CAE7-BA79-26EC-4E10FE73A0CD}"/>
                </a:ext>
              </a:extLst>
            </p:cNvPr>
            <p:cNvPicPr>
              <a:picLocks noChangeAspect="1"/>
            </p:cNvPicPr>
            <p:nvPr/>
          </p:nvPicPr>
          <p:blipFill rotWithShape="1">
            <a:blip r:embed="rId4"/>
            <a:srcRect b="81255"/>
            <a:stretch/>
          </p:blipFill>
          <p:spPr>
            <a:xfrm>
              <a:off x="740228" y="1201476"/>
              <a:ext cx="6572960" cy="792051"/>
            </a:xfrm>
            <a:prstGeom prst="rect">
              <a:avLst/>
            </a:prstGeom>
          </p:spPr>
        </p:pic>
        <p:pic>
          <p:nvPicPr>
            <p:cNvPr id="23" name="Picture 22" descr="A screen shot of a computer program&#10;&#10;Description automatically generated">
              <a:extLst>
                <a:ext uri="{FF2B5EF4-FFF2-40B4-BE49-F238E27FC236}">
                  <a16:creationId xmlns:a16="http://schemas.microsoft.com/office/drawing/2014/main" id="{4042E892-5A63-8465-EE93-7E38429ACD4C}"/>
                </a:ext>
              </a:extLst>
            </p:cNvPr>
            <p:cNvPicPr>
              <a:picLocks noChangeAspect="1"/>
            </p:cNvPicPr>
            <p:nvPr/>
          </p:nvPicPr>
          <p:blipFill rotWithShape="1">
            <a:blip r:embed="rId4"/>
            <a:srcRect t="21281" b="68062"/>
            <a:stretch/>
          </p:blipFill>
          <p:spPr>
            <a:xfrm>
              <a:off x="740228" y="1945091"/>
              <a:ext cx="6572960" cy="450298"/>
            </a:xfrm>
            <a:prstGeom prst="rect">
              <a:avLst/>
            </a:prstGeom>
          </p:spPr>
        </p:pic>
      </p:grpSp>
      <p:pic>
        <p:nvPicPr>
          <p:cNvPr id="24" name="Picture 23" descr="A screen shot of a computer program&#10;&#10;Description automatically generated">
            <a:extLst>
              <a:ext uri="{FF2B5EF4-FFF2-40B4-BE49-F238E27FC236}">
                <a16:creationId xmlns:a16="http://schemas.microsoft.com/office/drawing/2014/main" id="{0BFDAF5B-97A6-8DE2-4265-506D0D97C234}"/>
              </a:ext>
            </a:extLst>
          </p:cNvPr>
          <p:cNvPicPr>
            <a:picLocks noChangeAspect="1"/>
          </p:cNvPicPr>
          <p:nvPr/>
        </p:nvPicPr>
        <p:blipFill rotWithShape="1">
          <a:blip r:embed="rId4"/>
          <a:srcRect t="68724"/>
          <a:stretch/>
        </p:blipFill>
        <p:spPr>
          <a:xfrm>
            <a:off x="732972" y="4067807"/>
            <a:ext cx="6572960" cy="1321579"/>
          </a:xfrm>
          <a:prstGeom prst="rect">
            <a:avLst/>
          </a:prstGeom>
        </p:spPr>
      </p:pic>
      <p:grpSp>
        <p:nvGrpSpPr>
          <p:cNvPr id="38" name="Group 37">
            <a:extLst>
              <a:ext uri="{FF2B5EF4-FFF2-40B4-BE49-F238E27FC236}">
                <a16:creationId xmlns:a16="http://schemas.microsoft.com/office/drawing/2014/main" id="{E22386CC-DCEE-40E9-C6E7-D1F2FB342FF9}"/>
              </a:ext>
            </a:extLst>
          </p:cNvPr>
          <p:cNvGrpSpPr/>
          <p:nvPr/>
        </p:nvGrpSpPr>
        <p:grpSpPr>
          <a:xfrm>
            <a:off x="732972" y="2385593"/>
            <a:ext cx="6572960" cy="1692745"/>
            <a:chOff x="732972" y="2385593"/>
            <a:chExt cx="6572960" cy="1692745"/>
          </a:xfrm>
        </p:grpSpPr>
        <p:pic>
          <p:nvPicPr>
            <p:cNvPr id="25" name="Picture 24" descr="A screen shot of a computer program&#10;&#10;Description automatically generated">
              <a:extLst>
                <a:ext uri="{FF2B5EF4-FFF2-40B4-BE49-F238E27FC236}">
                  <a16:creationId xmlns:a16="http://schemas.microsoft.com/office/drawing/2014/main" id="{B90C7D29-F965-DF14-E396-16796CF6DACB}"/>
                </a:ext>
              </a:extLst>
            </p:cNvPr>
            <p:cNvPicPr>
              <a:picLocks noChangeAspect="1"/>
            </p:cNvPicPr>
            <p:nvPr/>
          </p:nvPicPr>
          <p:blipFill rotWithShape="1">
            <a:blip r:embed="rId4"/>
            <a:srcRect t="29266" b="30674"/>
            <a:stretch/>
          </p:blipFill>
          <p:spPr>
            <a:xfrm>
              <a:off x="732972" y="2385593"/>
              <a:ext cx="6572960" cy="1692745"/>
            </a:xfrm>
            <a:prstGeom prst="rect">
              <a:avLst/>
            </a:prstGeom>
          </p:spPr>
        </p:pic>
        <p:sp>
          <p:nvSpPr>
            <p:cNvPr id="26" name="TextBox 25">
              <a:extLst>
                <a:ext uri="{FF2B5EF4-FFF2-40B4-BE49-F238E27FC236}">
                  <a16:creationId xmlns:a16="http://schemas.microsoft.com/office/drawing/2014/main" id="{6494E133-B8A9-B672-42C4-09D0445C392C}"/>
                </a:ext>
              </a:extLst>
            </p:cNvPr>
            <p:cNvSpPr txBox="1"/>
            <p:nvPr/>
          </p:nvSpPr>
          <p:spPr>
            <a:xfrm>
              <a:off x="5854307" y="3075803"/>
              <a:ext cx="1384497" cy="369332"/>
            </a:xfrm>
            <a:prstGeom prst="rect">
              <a:avLst/>
            </a:prstGeom>
            <a:noFill/>
            <a:ln w="28575">
              <a:solidFill>
                <a:srgbClr val="C00000"/>
              </a:solidFill>
            </a:ln>
          </p:spPr>
          <p:txBody>
            <a:bodyPr wrap="square" rtlCol="0">
              <a:spAutoFit/>
            </a:bodyPr>
            <a:lstStyle/>
            <a:p>
              <a:r>
                <a:rPr lang="en-BE" dirty="0"/>
                <a:t>Test Fixtures</a:t>
              </a:r>
            </a:p>
          </p:txBody>
        </p:sp>
      </p:grpSp>
      <p:pic>
        <p:nvPicPr>
          <p:cNvPr id="7" name="Picture 6" descr="A close up of text&#10;&#10;Description automatically generated">
            <a:extLst>
              <a:ext uri="{FF2B5EF4-FFF2-40B4-BE49-F238E27FC236}">
                <a16:creationId xmlns:a16="http://schemas.microsoft.com/office/drawing/2014/main" id="{48A19825-F79D-51F7-ADE3-9496C8ADF197}"/>
              </a:ext>
            </a:extLst>
          </p:cNvPr>
          <p:cNvPicPr>
            <a:picLocks noChangeAspect="1"/>
          </p:cNvPicPr>
          <p:nvPr/>
        </p:nvPicPr>
        <p:blipFill rotWithShape="1">
          <a:blip r:embed="rId5"/>
          <a:srcRect l="-539" t="4941" r="758"/>
          <a:stretch/>
        </p:blipFill>
        <p:spPr>
          <a:xfrm>
            <a:off x="697215" y="5389386"/>
            <a:ext cx="6608717" cy="1287184"/>
          </a:xfrm>
          <a:prstGeom prst="rect">
            <a:avLst/>
          </a:prstGeom>
        </p:spPr>
      </p:pic>
      <p:sp>
        <p:nvSpPr>
          <p:cNvPr id="9" name="Rectangle 8">
            <a:extLst>
              <a:ext uri="{FF2B5EF4-FFF2-40B4-BE49-F238E27FC236}">
                <a16:creationId xmlns:a16="http://schemas.microsoft.com/office/drawing/2014/main" id="{CD7EC01F-2B2F-8FBB-66DE-797D71E17B66}"/>
              </a:ext>
            </a:extLst>
          </p:cNvPr>
          <p:cNvSpPr/>
          <p:nvPr/>
        </p:nvSpPr>
        <p:spPr>
          <a:xfrm>
            <a:off x="1582057" y="2780623"/>
            <a:ext cx="3222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CC1BECE8-F24E-18A4-50F0-84F1E098687C}"/>
              </a:ext>
            </a:extLst>
          </p:cNvPr>
          <p:cNvSpPr/>
          <p:nvPr/>
        </p:nvSpPr>
        <p:spPr>
          <a:xfrm>
            <a:off x="1698171" y="454940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3326240D-200B-D188-3FCE-65010A66C008}"/>
              </a:ext>
            </a:extLst>
          </p:cNvPr>
          <p:cNvGrpSpPr/>
          <p:nvPr/>
        </p:nvGrpSpPr>
        <p:grpSpPr>
          <a:xfrm>
            <a:off x="7707086" y="5209923"/>
            <a:ext cx="1282924" cy="523220"/>
            <a:chOff x="7707086" y="5209923"/>
            <a:chExt cx="1282924" cy="523220"/>
          </a:xfrm>
        </p:grpSpPr>
        <p:cxnSp>
          <p:nvCxnSpPr>
            <p:cNvPr id="12" name="Straight Arrow Connector 11">
              <a:extLst>
                <a:ext uri="{FF2B5EF4-FFF2-40B4-BE49-F238E27FC236}">
                  <a16:creationId xmlns:a16="http://schemas.microsoft.com/office/drawing/2014/main" id="{41116643-1B62-184D-B43E-9BB832DB01E7}"/>
                </a:ext>
              </a:extLst>
            </p:cNvPr>
            <p:cNvCxnSpPr>
              <a:cxnSpLocks/>
            </p:cNvCxnSpPr>
            <p:nvPr/>
          </p:nvCxnSpPr>
          <p:spPr>
            <a:xfrm>
              <a:off x="7707086" y="5733143"/>
              <a:ext cx="1282924" cy="0"/>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B308FA-D499-073F-4B7F-687977454258}"/>
                </a:ext>
              </a:extLst>
            </p:cNvPr>
            <p:cNvSpPr txBox="1"/>
            <p:nvPr/>
          </p:nvSpPr>
          <p:spPr>
            <a:xfrm>
              <a:off x="7740382" y="5209923"/>
              <a:ext cx="1103086" cy="523220"/>
            </a:xfrm>
            <a:prstGeom prst="rect">
              <a:avLst/>
            </a:prstGeom>
            <a:noFill/>
          </p:spPr>
          <p:txBody>
            <a:bodyPr wrap="square" rtlCol="0">
              <a:spAutoFit/>
            </a:bodyPr>
            <a:lstStyle/>
            <a:p>
              <a:r>
                <a:rPr lang="en-BE" sz="2800" dirty="0"/>
                <a:t>Peek</a:t>
              </a:r>
            </a:p>
          </p:txBody>
        </p:sp>
      </p:grpSp>
      <p:sp>
        <p:nvSpPr>
          <p:cNvPr id="15" name="Rectangle 14">
            <a:extLst>
              <a:ext uri="{FF2B5EF4-FFF2-40B4-BE49-F238E27FC236}">
                <a16:creationId xmlns:a16="http://schemas.microsoft.com/office/drawing/2014/main" id="{EACC2FCB-9E9D-FE8F-C798-C6371DF1E365}"/>
              </a:ext>
            </a:extLst>
          </p:cNvPr>
          <p:cNvSpPr/>
          <p:nvPr/>
        </p:nvSpPr>
        <p:spPr>
          <a:xfrm>
            <a:off x="1705427" y="4907787"/>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4492D876-AC37-F4FD-F75B-7C26F724C86F}"/>
              </a:ext>
            </a:extLst>
          </p:cNvPr>
          <p:cNvSpPr/>
          <p:nvPr/>
        </p:nvSpPr>
        <p:spPr>
          <a:xfrm>
            <a:off x="1669143" y="3689245"/>
            <a:ext cx="2743200"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Rectangle 19">
            <a:extLst>
              <a:ext uri="{FF2B5EF4-FFF2-40B4-BE49-F238E27FC236}">
                <a16:creationId xmlns:a16="http://schemas.microsoft.com/office/drawing/2014/main" id="{1A58E162-5E72-460A-7493-F726F4191202}"/>
              </a:ext>
            </a:extLst>
          </p:cNvPr>
          <p:cNvSpPr/>
          <p:nvPr/>
        </p:nvSpPr>
        <p:spPr>
          <a:xfrm>
            <a:off x="1741714" y="5674596"/>
            <a:ext cx="2714172"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grpSp>
        <p:nvGrpSpPr>
          <p:cNvPr id="30" name="Group 29">
            <a:extLst>
              <a:ext uri="{FF2B5EF4-FFF2-40B4-BE49-F238E27FC236}">
                <a16:creationId xmlns:a16="http://schemas.microsoft.com/office/drawing/2014/main" id="{371EDBCE-5D01-89B5-1971-2B1904BDB529}"/>
              </a:ext>
            </a:extLst>
          </p:cNvPr>
          <p:cNvGrpSpPr/>
          <p:nvPr/>
        </p:nvGrpSpPr>
        <p:grpSpPr>
          <a:xfrm>
            <a:off x="9382291" y="3994924"/>
            <a:ext cx="972457" cy="1147955"/>
            <a:chOff x="9405257" y="3939022"/>
            <a:chExt cx="972457" cy="1147955"/>
          </a:xfrm>
        </p:grpSpPr>
        <p:cxnSp>
          <p:nvCxnSpPr>
            <p:cNvPr id="28" name="Straight Arrow Connector 27">
              <a:extLst>
                <a:ext uri="{FF2B5EF4-FFF2-40B4-BE49-F238E27FC236}">
                  <a16:creationId xmlns:a16="http://schemas.microsoft.com/office/drawing/2014/main" id="{5CFA94F0-7999-694F-E89A-9E0F7656AEEC}"/>
                </a:ext>
              </a:extLst>
            </p:cNvPr>
            <p:cNvCxnSpPr/>
            <p:nvPr/>
          </p:nvCxnSpPr>
          <p:spPr>
            <a:xfrm>
              <a:off x="9405257" y="3939022"/>
              <a:ext cx="0" cy="1147955"/>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8D43FC-843D-9050-6557-B50005810E7D}"/>
                </a:ext>
              </a:extLst>
            </p:cNvPr>
            <p:cNvSpPr txBox="1"/>
            <p:nvPr/>
          </p:nvSpPr>
          <p:spPr>
            <a:xfrm>
              <a:off x="9405257" y="4067807"/>
              <a:ext cx="972457" cy="523220"/>
            </a:xfrm>
            <a:prstGeom prst="rect">
              <a:avLst/>
            </a:prstGeom>
            <a:noFill/>
          </p:spPr>
          <p:txBody>
            <a:bodyPr wrap="square" rtlCol="0">
              <a:spAutoFit/>
            </a:bodyPr>
            <a:lstStyle/>
            <a:p>
              <a:r>
                <a:rPr lang="en-BE" sz="2800" dirty="0"/>
                <a:t>Push</a:t>
              </a:r>
            </a:p>
          </p:txBody>
        </p:sp>
      </p:grpSp>
      <p:grpSp>
        <p:nvGrpSpPr>
          <p:cNvPr id="36" name="Group 35">
            <a:extLst>
              <a:ext uri="{FF2B5EF4-FFF2-40B4-BE49-F238E27FC236}">
                <a16:creationId xmlns:a16="http://schemas.microsoft.com/office/drawing/2014/main" id="{8C0EB4EF-C2D9-0C90-5674-197010ED4DC6}"/>
              </a:ext>
            </a:extLst>
          </p:cNvPr>
          <p:cNvGrpSpPr/>
          <p:nvPr/>
        </p:nvGrpSpPr>
        <p:grpSpPr>
          <a:xfrm>
            <a:off x="10399486" y="4067807"/>
            <a:ext cx="755939" cy="1002191"/>
            <a:chOff x="10399486" y="4067807"/>
            <a:chExt cx="755939" cy="1002191"/>
          </a:xfrm>
        </p:grpSpPr>
        <p:cxnSp>
          <p:nvCxnSpPr>
            <p:cNvPr id="31" name="Straight Arrow Connector 30">
              <a:extLst>
                <a:ext uri="{FF2B5EF4-FFF2-40B4-BE49-F238E27FC236}">
                  <a16:creationId xmlns:a16="http://schemas.microsoft.com/office/drawing/2014/main" id="{031BF666-E697-F018-007E-0B9EDD585168}"/>
                </a:ext>
              </a:extLst>
            </p:cNvPr>
            <p:cNvCxnSpPr>
              <a:cxnSpLocks/>
            </p:cNvCxnSpPr>
            <p:nvPr/>
          </p:nvCxnSpPr>
          <p:spPr>
            <a:xfrm flipV="1">
              <a:off x="10399486" y="4067807"/>
              <a:ext cx="0" cy="1002191"/>
            </a:xfrm>
            <a:prstGeom prst="straightConnector1">
              <a:avLst/>
            </a:prstGeom>
            <a:ln w="76200">
              <a:solidFill>
                <a:srgbClr val="165E6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07F7911-E4B7-DDA5-7EBB-73BD13FA44E1}"/>
                </a:ext>
              </a:extLst>
            </p:cNvPr>
            <p:cNvSpPr txBox="1"/>
            <p:nvPr/>
          </p:nvSpPr>
          <p:spPr>
            <a:xfrm>
              <a:off x="10444225" y="4428528"/>
              <a:ext cx="711200" cy="461665"/>
            </a:xfrm>
            <a:prstGeom prst="rect">
              <a:avLst/>
            </a:prstGeom>
            <a:noFill/>
          </p:spPr>
          <p:txBody>
            <a:bodyPr wrap="square" rtlCol="0">
              <a:spAutoFit/>
            </a:bodyPr>
            <a:lstStyle/>
            <a:p>
              <a:r>
                <a:rPr lang="en-BE" sz="2400" dirty="0"/>
                <a:t>Pop</a:t>
              </a:r>
            </a:p>
          </p:txBody>
        </p:sp>
      </p:grpSp>
      <p:sp>
        <p:nvSpPr>
          <p:cNvPr id="34" name="Rectangle 33">
            <a:extLst>
              <a:ext uri="{FF2B5EF4-FFF2-40B4-BE49-F238E27FC236}">
                <a16:creationId xmlns:a16="http://schemas.microsoft.com/office/drawing/2014/main" id="{F159244F-51F0-5FC8-6131-D323FFD50A78}"/>
              </a:ext>
            </a:extLst>
          </p:cNvPr>
          <p:cNvSpPr/>
          <p:nvPr/>
        </p:nvSpPr>
        <p:spPr>
          <a:xfrm>
            <a:off x="1741714" y="6012661"/>
            <a:ext cx="5521287" cy="35838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Rectangle 34">
            <a:extLst>
              <a:ext uri="{FF2B5EF4-FFF2-40B4-BE49-F238E27FC236}">
                <a16:creationId xmlns:a16="http://schemas.microsoft.com/office/drawing/2014/main" id="{77BE238C-AD24-69E0-AC8F-E78673B04138}"/>
              </a:ext>
            </a:extLst>
          </p:cNvPr>
          <p:cNvSpPr/>
          <p:nvPr/>
        </p:nvSpPr>
        <p:spPr>
          <a:xfrm>
            <a:off x="1734457" y="6339675"/>
            <a:ext cx="5521287" cy="29595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D0F0BBB1-C4B9-9C61-C301-6E7DA24360C8}"/>
              </a:ext>
            </a:extLst>
          </p:cNvPr>
          <p:cNvSpPr txBox="1"/>
          <p:nvPr/>
        </p:nvSpPr>
        <p:spPr>
          <a:xfrm>
            <a:off x="7570644" y="843448"/>
            <a:ext cx="4470936" cy="1184940"/>
          </a:xfrm>
          <a:prstGeom prst="rect">
            <a:avLst/>
          </a:prstGeom>
          <a:noFill/>
          <a:ln w="28575">
            <a:solidFill>
              <a:srgbClr val="C00000"/>
            </a:solidFill>
          </a:ln>
        </p:spPr>
        <p:txBody>
          <a:bodyPr wrap="square" rtlCol="0">
            <a:spAutoFit/>
          </a:bodyPr>
          <a:lstStyle/>
          <a:p>
            <a:r>
              <a:rPr lang="en-US" sz="1500" b="1" dirty="0"/>
              <a:t>Test Fixtures</a:t>
            </a:r>
            <a:r>
              <a:rPr lang="en-US" sz="1500" dirty="0"/>
              <a:t>: Specify initial state of the of the testcase.</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setUp</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declaring an instance variable called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and assigning it to a new Stack.</a:t>
            </a:r>
          </a:p>
          <a:p>
            <a:pPr marL="285750" indent="-285750">
              <a:buFont typeface="Arial" panose="020B0604020202020204" pitchFamily="34" charset="0"/>
              <a:buChar char="•"/>
            </a:pPr>
            <a:r>
              <a:rPr lang="en-GB" sz="1400" b="1" dirty="0" err="1">
                <a:solidFill>
                  <a:srgbClr val="1F1F1F"/>
                </a:solidFill>
                <a:latin typeface="Source Sans Pro" panose="020B0503030403020204" pitchFamily="34" charset="0"/>
              </a:rPr>
              <a:t>tearDown</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is setting </a:t>
            </a:r>
            <a:r>
              <a:rPr lang="en-GB" sz="1400" b="1" dirty="0" err="1">
                <a:solidFill>
                  <a:srgbClr val="1F1F1F"/>
                </a:solidFill>
                <a:latin typeface="Source Sans Pro" panose="020B0503030403020204" pitchFamily="34" charset="0"/>
              </a:rPr>
              <a:t>self.stack</a:t>
            </a:r>
            <a:r>
              <a:rPr lang="en-GB" sz="1400" b="1" dirty="0">
                <a:solidFill>
                  <a:srgbClr val="1F1F1F"/>
                </a:solidFill>
                <a:latin typeface="Source Sans Pro" panose="020B0503030403020204" pitchFamily="34" charset="0"/>
              </a:rPr>
              <a:t> </a:t>
            </a:r>
            <a:r>
              <a:rPr lang="en-GB" sz="1400" dirty="0">
                <a:solidFill>
                  <a:srgbClr val="1F1F1F"/>
                </a:solidFill>
                <a:latin typeface="Source Sans Pro" panose="020B0503030403020204" pitchFamily="34" charset="0"/>
              </a:rPr>
              <a:t>to None to make sure that it doesn’t get reused</a:t>
            </a:r>
          </a:p>
        </p:txBody>
      </p:sp>
    </p:spTree>
    <p:extLst>
      <p:ext uri="{BB962C8B-B14F-4D97-AF65-F5344CB8AC3E}">
        <p14:creationId xmlns:p14="http://schemas.microsoft.com/office/powerpoint/2010/main" val="3177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2" nodeType="clickEffect">
                                  <p:stCondLst>
                                    <p:cond delay="0"/>
                                  </p:stCondLst>
                                  <p:childTnLst>
                                    <p:animEffect transition="out" filter="dissolv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5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9" presetClass="exit" presetSubtype="0" fill="hold" nodeType="withEffect">
                                  <p:stCondLst>
                                    <p:cond delay="0"/>
                                  </p:stCondLst>
                                  <p:childTnLst>
                                    <p:animEffect transition="out" filter="dissolve">
                                      <p:cBhvr>
                                        <p:cTn id="61" dur="500"/>
                                        <p:tgtEl>
                                          <p:spTgt spid="1028"/>
                                        </p:tgtEl>
                                      </p:cBhvr>
                                    </p:animEffect>
                                    <p:set>
                                      <p:cBhvr>
                                        <p:cTn id="62" dur="1" fill="hold">
                                          <p:stCondLst>
                                            <p:cond delay="499"/>
                                          </p:stCondLst>
                                        </p:cTn>
                                        <p:tgtEl>
                                          <p:spTgt spid="102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3"/>
                                        </p:tgtEl>
                                      </p:cBhvr>
                                    </p:animEffect>
                                    <p:set>
                                      <p:cBhvr>
                                        <p:cTn id="65" dur="1" fill="hold">
                                          <p:stCondLst>
                                            <p:cond delay="499"/>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2" nodeType="click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9" presetClass="entr" presetSubtype="0"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Effect transition="in" filter="dissolve">
                                      <p:cBhvr>
                                        <p:cTn id="79" dur="500"/>
                                        <p:tgtEl>
                                          <p:spTgt spid="1028"/>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grpId="3" nodeType="clickEffect">
                                  <p:stCondLst>
                                    <p:cond delay="0"/>
                                  </p:stCondLst>
                                  <p:childTnLst>
                                    <p:animEffect transition="out" filter="dissolv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9"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dissolve">
                                      <p:cBhvr>
                                        <p:cTn id="89" dur="500"/>
                                        <p:tgtEl>
                                          <p:spTgt spid="30"/>
                                        </p:tgtEl>
                                      </p:cBhvr>
                                    </p:animEffect>
                                  </p:childTnLst>
                                </p:cTn>
                              </p:par>
                              <p:par>
                                <p:cTn id="90" presetID="9" presetClass="entr" presetSubtype="0" fill="hold" grpId="2"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dissolve">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xit" presetSubtype="0" fill="hold" nodeType="clickEffect">
                                  <p:stCondLst>
                                    <p:cond delay="0"/>
                                  </p:stCondLst>
                                  <p:childTnLst>
                                    <p:animEffect transition="out" filter="dissolv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par>
                                <p:cTn id="110" presetID="9" presetClass="exit" presetSubtype="0" fill="hold" grpId="3" nodeType="withEffect">
                                  <p:stCondLst>
                                    <p:cond delay="0"/>
                                  </p:stCondLst>
                                  <p:childTnLst>
                                    <p:animEffect transition="out" filter="dissolv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9" presetClass="exit" presetSubtype="0" fill="hold" grpId="1" nodeType="withEffect">
                                  <p:stCondLst>
                                    <p:cond delay="0"/>
                                  </p:stCondLst>
                                  <p:childTnLst>
                                    <p:animEffect transition="out" filter="dissolve">
                                      <p:cBhvr>
                                        <p:cTn id="114" dur="500"/>
                                        <p:tgtEl>
                                          <p:spTgt spid="34"/>
                                        </p:tgtEl>
                                      </p:cBhvr>
                                    </p:animEffect>
                                    <p:set>
                                      <p:cBhvr>
                                        <p:cTn id="115" dur="1" fill="hold">
                                          <p:stCondLst>
                                            <p:cond delay="499"/>
                                          </p:stCondLst>
                                        </p:cTn>
                                        <p:tgtEl>
                                          <p:spTgt spid="3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35"/>
                                        </p:tgtEl>
                                      </p:cBhvr>
                                    </p:animEffect>
                                    <p:set>
                                      <p:cBhvr>
                                        <p:cTn id="124" dur="1" fill="hold">
                                          <p:stCondLst>
                                            <p:cond delay="499"/>
                                          </p:stCondLst>
                                        </p:cTn>
                                        <p:tgtEl>
                                          <p:spTgt spid="35"/>
                                        </p:tgtEl>
                                        <p:attrNameLst>
                                          <p:attrName>style.visibility</p:attrName>
                                        </p:attrNameLst>
                                      </p:cBhvr>
                                      <p:to>
                                        <p:strVal val="hidden"/>
                                      </p:to>
                                    </p:set>
                                  </p:childTnLst>
                                </p:cTn>
                              </p:par>
                              <p:par>
                                <p:cTn id="125" presetID="1" presetClass="entr"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1028"/>
                                        </p:tgtEl>
                                      </p:cBhvr>
                                    </p:animEffect>
                                    <p:set>
                                      <p:cBhvr>
                                        <p:cTn id="131" dur="1" fill="hold">
                                          <p:stCondLst>
                                            <p:cond delay="499"/>
                                          </p:stCondLst>
                                        </p:cTn>
                                        <p:tgtEl>
                                          <p:spTgt spid="102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9" presetClass="exit" presetSubtype="0" fill="hold" grpId="3" nodeType="clickEffect">
                                  <p:stCondLst>
                                    <p:cond delay="0"/>
                                  </p:stCondLst>
                                  <p:childTnLst>
                                    <p:animEffect transition="out" filter="dissolve">
                                      <p:cBhvr>
                                        <p:cTn id="135" dur="500"/>
                                        <p:tgtEl>
                                          <p:spTgt spid="17"/>
                                        </p:tgtEl>
                                      </p:cBhvr>
                                    </p:animEffect>
                                    <p:set>
                                      <p:cBhvr>
                                        <p:cTn id="1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5" grpId="0" animBg="1"/>
      <p:bldP spid="15" grpId="1" animBg="1"/>
      <p:bldP spid="17" grpId="0" animBg="1"/>
      <p:bldP spid="17" grpId="1" animBg="1"/>
      <p:bldP spid="17" grpId="2" animBg="1"/>
      <p:bldP spid="17" grpId="3" animBg="1"/>
      <p:bldP spid="20" grpId="0" animBg="1"/>
      <p:bldP spid="20" grpId="1" animBg="1"/>
      <p:bldP spid="34" grpId="0" animBg="1"/>
      <p:bldP spid="34" grpId="1" animBg="1"/>
      <p:bldP spid="35" grpId="0" animBg="1"/>
      <p:bldP spid="35"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190005" y="5575099"/>
            <a:ext cx="8595157" cy="954107"/>
          </a:xfrm>
          <a:prstGeom prst="rect">
            <a:avLst/>
          </a:prstGeom>
          <a:noFill/>
          <a:ln w="28575">
            <a:solidFill>
              <a:srgbClr val="134C13"/>
            </a:solidFill>
          </a:ln>
        </p:spPr>
        <p:txBody>
          <a:bodyPr wrap="square">
            <a:spAutoFit/>
          </a:bodyPr>
          <a:lstStyle/>
          <a:p>
            <a:r>
              <a:rPr lang="en-GB" sz="2400" b="1" dirty="0">
                <a:effectLst/>
                <a:latin typeface="Times"/>
              </a:rPr>
              <a:t>Unit tests should add value to your project.</a:t>
            </a:r>
          </a:p>
          <a:p>
            <a:pPr marL="285750" indent="-285750">
              <a:buFont typeface="Arial" panose="020B0604020202020204" pitchFamily="34" charset="0"/>
              <a:buChar char="•"/>
            </a:pPr>
            <a:r>
              <a:rPr lang="en-GB" sz="1600" dirty="0"/>
              <a:t>The same high-quality requirements for the production code should be valid for the unit test code. </a:t>
            </a:r>
          </a:p>
          <a:p>
            <a:pPr marL="285750" indent="-285750">
              <a:buFont typeface="Arial" panose="020B0604020202020204" pitchFamily="34" charset="0"/>
              <a:buChar char="•"/>
            </a:pPr>
            <a:r>
              <a:rPr lang="en-GB" sz="1600" dirty="0"/>
              <a:t>Ideally, there should be no distinction between production and test code—they are equal.</a:t>
            </a:r>
            <a:endParaRPr lang="en-BE" sz="1600" dirty="0"/>
          </a:p>
        </p:txBody>
      </p:sp>
    </p:spTree>
    <p:extLst>
      <p:ext uri="{BB962C8B-B14F-4D97-AF65-F5344CB8AC3E}">
        <p14:creationId xmlns:p14="http://schemas.microsoft.com/office/powerpoint/2010/main" val="197073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1631216"/>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cacheIsEmpty_addElement_sizeIsOne</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cacheContainsOneElement_removeElement_sizeIsZero</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givenTwoComplexNumbers_add_Works</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endParaRPr lang="en-GB" sz="2000" dirty="0">
                <a:latin typeface="Abadi MT Condensed Light" panose="020B0306030101010103" pitchFamily="34" charset="77"/>
                <a:ea typeface="Tahoma" panose="020B0604030504040204" pitchFamily="34" charset="0"/>
                <a:cs typeface="Tahoma" panose="020B0604030504040204" pitchFamily="34" charset="0"/>
              </a:endParaRPr>
            </a:p>
            <a:p>
              <a:r>
                <a:rPr lang="en-GB" sz="2000" dirty="0">
                  <a:effectLst/>
                  <a:latin typeface="Abadi MT Condensed Light" panose="020B0306030101010103" pitchFamily="34" charset="77"/>
                  <a:ea typeface="Tahoma" panose="020B0604030504040204" pitchFamily="34" charset="0"/>
                  <a:cs typeface="Tahoma" panose="020B0604030504040204" pitchFamily="34" charset="0"/>
                </a:rPr>
                <a:t>givenTwoMoneyObjectsWithDifferentBalance_InequalityComparison_Works()</a:t>
              </a:r>
            </a:p>
            <a:p>
              <a:r>
                <a:rPr lang="en-GB" sz="2000" dirty="0" err="1">
                  <a:effectLst/>
                  <a:latin typeface="Abadi MT Condensed Light" panose="020B0306030101010103" pitchFamily="34" charset="77"/>
                  <a:ea typeface="Tahoma" panose="020B0604030504040204" pitchFamily="34" charset="0"/>
                  <a:cs typeface="Tahoma" panose="020B0604030504040204" pitchFamily="34" charset="0"/>
                </a:rPr>
                <a:t>invoiceIsReadyForAccounting_getInvoiceDate_returnsToday</a:t>
              </a:r>
              <a:r>
                <a:rPr lang="en-GB" sz="2000" dirty="0">
                  <a:effectLst/>
                  <a:latin typeface="Abadi MT Condensed Light" panose="020B0306030101010103" pitchFamily="34" charset="77"/>
                  <a:ea typeface="Tahoma" panose="020B0604030504040204" pitchFamily="34" charset="0"/>
                  <a:cs typeface="Tahoma" panose="020B0604030504040204" pitchFamily="34" charset="0"/>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923330"/>
          </a:xfrm>
          <a:prstGeom prst="rect">
            <a:avLst/>
          </a:prstGeom>
          <a:noFill/>
        </p:spPr>
        <p:txBody>
          <a:bodyPr wrap="square" rtlCol="0">
            <a:spAutoFit/>
          </a:bodyPr>
          <a:lstStyle/>
          <a:p>
            <a:pPr algn="ctr"/>
            <a:r>
              <a:rPr lang="en-BE" dirty="0"/>
              <a:t>Free PDF version on Springer</a:t>
            </a:r>
          </a:p>
          <a:p>
            <a:pPr algn="ctr"/>
            <a:r>
              <a:rPr lang="en-GB" dirty="0">
                <a:hlinkClick r:id="rId3"/>
              </a:rPr>
              <a:t>https://link.springer.com/book/10.1007/978-1-4842-5949-8</a:t>
            </a:r>
            <a:endParaRPr lang="en-GB" dirty="0"/>
          </a:p>
          <a:p>
            <a:pPr algn="ctr"/>
            <a:r>
              <a:rPr lang="en-GB" dirty="0"/>
              <a:t>Chapter 2 and Chapter 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
        <p:nvSpPr>
          <p:cNvPr id="2" name="TextBox 1">
            <a:extLst>
              <a:ext uri="{FF2B5EF4-FFF2-40B4-BE49-F238E27FC236}">
                <a16:creationId xmlns:a16="http://schemas.microsoft.com/office/drawing/2014/main" id="{3BC92741-E1E4-7262-E926-013672D6B2DA}"/>
              </a:ext>
            </a:extLst>
          </p:cNvPr>
          <p:cNvSpPr txBox="1"/>
          <p:nvPr/>
        </p:nvSpPr>
        <p:spPr>
          <a:xfrm>
            <a:off x="7043916" y="6255026"/>
            <a:ext cx="3145113" cy="369332"/>
          </a:xfrm>
          <a:prstGeom prst="rect">
            <a:avLst/>
          </a:prstGeom>
          <a:noFill/>
        </p:spPr>
        <p:txBody>
          <a:bodyPr wrap="square" rtlCol="0">
            <a:spAutoFit/>
          </a:bodyPr>
          <a:lstStyle/>
          <a:p>
            <a:r>
              <a:rPr lang="en-US" dirty="0"/>
              <a:t>Book: Clean C++20: Chapter 2</a:t>
            </a:r>
          </a:p>
        </p:txBody>
      </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grpSp>
        <p:nvGrpSpPr>
          <p:cNvPr id="9" name="Group 8">
            <a:extLst>
              <a:ext uri="{FF2B5EF4-FFF2-40B4-BE49-F238E27FC236}">
                <a16:creationId xmlns:a16="http://schemas.microsoft.com/office/drawing/2014/main" id="{75E15BB7-82DB-EA9B-444F-3140FF223288}"/>
              </a:ext>
            </a:extLst>
          </p:cNvPr>
          <p:cNvGrpSpPr/>
          <p:nvPr/>
        </p:nvGrpSpPr>
        <p:grpSpPr>
          <a:xfrm>
            <a:off x="4068417" y="1030405"/>
            <a:ext cx="6716122" cy="3996679"/>
            <a:chOff x="4068417" y="1030405"/>
            <a:chExt cx="6716122" cy="3996679"/>
          </a:xfrm>
        </p:grpSpPr>
        <p:grpSp>
          <p:nvGrpSpPr>
            <p:cNvPr id="14" name="Group 13">
              <a:extLst>
                <a:ext uri="{FF2B5EF4-FFF2-40B4-BE49-F238E27FC236}">
                  <a16:creationId xmlns:a16="http://schemas.microsoft.com/office/drawing/2014/main" id="{41BB3910-5F87-6A94-7D5F-C522F909A557}"/>
                </a:ext>
              </a:extLst>
            </p:cNvPr>
            <p:cNvGrpSpPr/>
            <p:nvPr/>
          </p:nvGrpSpPr>
          <p:grpSpPr>
            <a:xfrm>
              <a:off x="4068417" y="1030405"/>
              <a:ext cx="6716122" cy="3996679"/>
              <a:chOff x="4068417" y="1335204"/>
              <a:chExt cx="6716122" cy="3996679"/>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879" y="1712223"/>
                <a:ext cx="3619660" cy="3619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7448863" y="1335204"/>
                <a:ext cx="2079325" cy="400110"/>
              </a:xfrm>
              <a:prstGeom prst="rect">
                <a:avLst/>
              </a:prstGeom>
              <a:noFill/>
            </p:spPr>
            <p:txBody>
              <a:bodyPr wrap="square" rtlCol="0">
                <a:spAutoFit/>
              </a:bodyPr>
              <a:lstStyle/>
              <a:p>
                <a:r>
                  <a:rPr lang="en-BE" sz="2000" dirty="0"/>
                  <a:t>&gt;1000 unit tests</a:t>
                </a:r>
              </a:p>
            </p:txBody>
          </p:sp>
        </p:grpSp>
        <p:sp>
          <p:nvSpPr>
            <p:cNvPr id="7" name="Oval 6">
              <a:extLst>
                <a:ext uri="{FF2B5EF4-FFF2-40B4-BE49-F238E27FC236}">
                  <a16:creationId xmlns:a16="http://schemas.microsoft.com/office/drawing/2014/main" id="{574D460E-2ADD-E3D7-4423-BEEBA126BC8D}"/>
                </a:ext>
              </a:extLst>
            </p:cNvPr>
            <p:cNvSpPr/>
            <p:nvPr/>
          </p:nvSpPr>
          <p:spPr>
            <a:xfrm>
              <a:off x="7665164" y="2037605"/>
              <a:ext cx="1867157" cy="17601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Definition of a test case – Bartek Rohard Warszawski">
              <a:extLst>
                <a:ext uri="{FF2B5EF4-FFF2-40B4-BE49-F238E27FC236}">
                  <a16:creationId xmlns:a16="http://schemas.microsoft.com/office/drawing/2014/main" id="{71FF63EE-F299-5165-AC8F-181A183DE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60404">
              <a:off x="7954134" y="2131461"/>
              <a:ext cx="1386353" cy="15813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27966"/>
              <a:ext cx="3498574" cy="401034"/>
              <a:chOff x="2994991" y="3939228"/>
              <a:chExt cx="3498574" cy="401034"/>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3975133" y="3939228"/>
                <a:ext cx="1713643" cy="369332"/>
              </a:xfrm>
              <a:prstGeom prst="rect">
                <a:avLst/>
              </a:prstGeom>
              <a:noFill/>
            </p:spPr>
            <p:txBody>
              <a:bodyPr wrap="square" rtlCol="0">
                <a:spAutoFit/>
              </a:bodyPr>
              <a:lstStyle/>
              <a:p>
                <a:r>
                  <a:rPr lang="en-BE" dirty="0"/>
                  <a:t>Select tests</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60005" y="4580412"/>
            <a:ext cx="7138291" cy="2197805"/>
            <a:chOff x="560005" y="4580412"/>
            <a:chExt cx="7138291" cy="2197805"/>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1197181" y="4580412"/>
              <a:ext cx="6249211" cy="1606380"/>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560005" y="6193442"/>
              <a:ext cx="7138291" cy="584775"/>
            </a:xfrm>
            <a:prstGeom prst="rect">
              <a:avLst/>
            </a:prstGeom>
            <a:noFill/>
            <a:ln w="28575">
              <a:solidFill>
                <a:srgbClr val="0C00FF"/>
              </a:solidFill>
            </a:ln>
          </p:spPr>
          <p:txBody>
            <a:bodyPr wrap="square">
              <a:spAutoFit/>
            </a:bodyPr>
            <a:lstStyle/>
            <a:p>
              <a:pPr marL="285750" indent="-285750">
                <a:buFont typeface="Arial" panose="020B0604020202020204" pitchFamily="34" charset="0"/>
                <a:buChar char="•"/>
              </a:pPr>
              <a:r>
                <a:rPr lang="en-BE" sz="1600" dirty="0"/>
                <a:t>The input parameters derived from a boundary value analysis</a:t>
              </a:r>
            </a:p>
            <a:p>
              <a:pPr marL="285750" indent="-285750">
                <a:buFont typeface="Arial" panose="020B0604020202020204" pitchFamily="34" charset="0"/>
                <a:buChar char="•"/>
              </a:pPr>
              <a:r>
                <a:rPr lang="en-GB" sz="1600" dirty="0"/>
                <a:t>The boundary values are determined and tested for each equivalence partition</a:t>
              </a:r>
              <a:endParaRPr lang="en-BE" sz="1600" dirty="0"/>
            </a:p>
          </p:txBody>
        </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3B25730-C291-29A8-04CF-6C92DFFE20B8}"/>
              </a:ext>
            </a:extLst>
          </p:cNvPr>
          <p:cNvGrpSpPr/>
          <p:nvPr/>
        </p:nvGrpSpPr>
        <p:grpSpPr>
          <a:xfrm>
            <a:off x="8030115" y="4702986"/>
            <a:ext cx="4037752" cy="2084699"/>
            <a:chOff x="8030115" y="4702986"/>
            <a:chExt cx="4037752" cy="2084699"/>
          </a:xfrm>
        </p:grpSpPr>
        <p:grpSp>
          <p:nvGrpSpPr>
            <p:cNvPr id="59" name="Group 58">
              <a:extLst>
                <a:ext uri="{FF2B5EF4-FFF2-40B4-BE49-F238E27FC236}">
                  <a16:creationId xmlns:a16="http://schemas.microsoft.com/office/drawing/2014/main" id="{16562230-0FCC-758F-975A-C356EFCF0265}"/>
                </a:ext>
              </a:extLst>
            </p:cNvPr>
            <p:cNvGrpSpPr/>
            <p:nvPr/>
          </p:nvGrpSpPr>
          <p:grpSpPr>
            <a:xfrm>
              <a:off x="8030115" y="4702986"/>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937344"/>
                <a:chOff x="8064839" y="5303658"/>
                <a:chExt cx="1013688" cy="937344"/>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237767"/>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pic>
          <p:nvPicPr>
            <p:cNvPr id="2" name="Picture 24" descr="the new code – Slash Page Load Times With CSS Font Subsetting">
              <a:extLst>
                <a:ext uri="{FF2B5EF4-FFF2-40B4-BE49-F238E27FC236}">
                  <a16:creationId xmlns:a16="http://schemas.microsoft.com/office/drawing/2014/main" id="{972FF0DD-D2D0-9E7E-0D36-D167D477DB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2332" y="6414580"/>
              <a:ext cx="498115" cy="3731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b="1" dirty="0"/>
              <a:t>Quality of a Test Suite</a:t>
            </a:r>
            <a:endParaRPr lang="en-BE" b="1"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3"/>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Importance of test coverage</a:t>
            </a:r>
            <a:endParaRPr lang="en-BE" b="1" dirty="0"/>
          </a:p>
        </p:txBody>
      </p:sp>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a:xfrm>
            <a:off x="838200" y="1690688"/>
            <a:ext cx="10515600" cy="1531483"/>
          </a:xfrm>
        </p:spPr>
        <p:txBody>
          <a:bodyPr>
            <a:normAutofit/>
          </a:bodyPr>
          <a:lstStyle/>
          <a:p>
            <a:r>
              <a:rPr lang="en-US" dirty="0"/>
              <a:t>High test coverage gives you confidence that your code works as expected</a:t>
            </a:r>
          </a:p>
          <a:p>
            <a:r>
              <a:rPr lang="en-BE" dirty="0"/>
              <a:t>Test coverage reports can reveal which lines of code were not tested</a:t>
            </a:r>
          </a:p>
        </p:txBody>
      </p:sp>
      <p:pic>
        <p:nvPicPr>
          <p:cNvPr id="5" name="Picture 4" descr="A screen shot of a black background&#10;&#10;Description automatically generated">
            <a:extLst>
              <a:ext uri="{FF2B5EF4-FFF2-40B4-BE49-F238E27FC236}">
                <a16:creationId xmlns:a16="http://schemas.microsoft.com/office/drawing/2014/main" id="{0084C9A9-3325-5E1A-27C9-6EA31208E210}"/>
              </a:ext>
            </a:extLst>
          </p:cNvPr>
          <p:cNvPicPr>
            <a:picLocks noChangeAspect="1"/>
          </p:cNvPicPr>
          <p:nvPr/>
        </p:nvPicPr>
        <p:blipFill>
          <a:blip r:embed="rId3"/>
          <a:stretch>
            <a:fillRect/>
          </a:stretch>
        </p:blipFill>
        <p:spPr>
          <a:xfrm>
            <a:off x="1305377" y="3666895"/>
            <a:ext cx="10515600" cy="2684809"/>
          </a:xfrm>
          <a:prstGeom prst="rect">
            <a:avLst/>
          </a:prstGeom>
        </p:spPr>
      </p:pic>
      <p:grpSp>
        <p:nvGrpSpPr>
          <p:cNvPr id="9" name="Group 8">
            <a:extLst>
              <a:ext uri="{FF2B5EF4-FFF2-40B4-BE49-F238E27FC236}">
                <a16:creationId xmlns:a16="http://schemas.microsoft.com/office/drawing/2014/main" id="{9BA1E9CA-D5F7-62BC-AED2-0BED05BD499B}"/>
              </a:ext>
            </a:extLst>
          </p:cNvPr>
          <p:cNvGrpSpPr/>
          <p:nvPr/>
        </p:nvGrpSpPr>
        <p:grpSpPr>
          <a:xfrm>
            <a:off x="2939142" y="3059668"/>
            <a:ext cx="2975428" cy="725491"/>
            <a:chOff x="3018971" y="3265938"/>
            <a:chExt cx="2975428" cy="725491"/>
          </a:xfrm>
        </p:grpSpPr>
        <p:cxnSp>
          <p:nvCxnSpPr>
            <p:cNvPr id="7" name="Straight Arrow Connector 6">
              <a:extLst>
                <a:ext uri="{FF2B5EF4-FFF2-40B4-BE49-F238E27FC236}">
                  <a16:creationId xmlns:a16="http://schemas.microsoft.com/office/drawing/2014/main" id="{632B7E2E-0DDD-2617-A86E-59C29BA2BFA0}"/>
                </a:ext>
              </a:extLst>
            </p:cNvPr>
            <p:cNvCxnSpPr/>
            <p:nvPr/>
          </p:nvCxnSpPr>
          <p:spPr>
            <a:xfrm flipH="1">
              <a:off x="3018971" y="3429000"/>
              <a:ext cx="1190172" cy="5624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72DD51-5F5D-E21E-A09C-963D3888C072}"/>
                </a:ext>
              </a:extLst>
            </p:cNvPr>
            <p:cNvSpPr txBox="1"/>
            <p:nvPr/>
          </p:nvSpPr>
          <p:spPr>
            <a:xfrm>
              <a:off x="4209143" y="3265938"/>
              <a:ext cx="1785256" cy="369332"/>
            </a:xfrm>
            <a:prstGeom prst="rect">
              <a:avLst/>
            </a:prstGeom>
            <a:noFill/>
            <a:ln w="28575">
              <a:solidFill>
                <a:srgbClr val="C00000"/>
              </a:solidFill>
            </a:ln>
          </p:spPr>
          <p:txBody>
            <a:bodyPr wrap="square" rtlCol="0">
              <a:spAutoFit/>
            </a:bodyPr>
            <a:lstStyle/>
            <a:p>
              <a:r>
                <a:rPr lang="en-BE" dirty="0"/>
                <a:t>Python cmd tool</a:t>
              </a:r>
            </a:p>
          </p:txBody>
        </p:sp>
      </p:grpSp>
      <p:grpSp>
        <p:nvGrpSpPr>
          <p:cNvPr id="12" name="Group 11">
            <a:extLst>
              <a:ext uri="{FF2B5EF4-FFF2-40B4-BE49-F238E27FC236}">
                <a16:creationId xmlns:a16="http://schemas.microsoft.com/office/drawing/2014/main" id="{40552DCC-DEE2-135A-3492-226BEBEC1ED3}"/>
              </a:ext>
            </a:extLst>
          </p:cNvPr>
          <p:cNvGrpSpPr/>
          <p:nvPr/>
        </p:nvGrpSpPr>
        <p:grpSpPr>
          <a:xfrm>
            <a:off x="3835400" y="5312229"/>
            <a:ext cx="1081313" cy="1483640"/>
            <a:chOff x="3603171" y="5312229"/>
            <a:chExt cx="1081313" cy="1483640"/>
          </a:xfrm>
        </p:grpSpPr>
        <p:sp>
          <p:nvSpPr>
            <p:cNvPr id="10" name="Rounded Rectangle 9">
              <a:extLst>
                <a:ext uri="{FF2B5EF4-FFF2-40B4-BE49-F238E27FC236}">
                  <a16:creationId xmlns:a16="http://schemas.microsoft.com/office/drawing/2014/main" id="{4F345FCF-F49A-63B3-6240-3871A56C3D67}"/>
                </a:ext>
              </a:extLst>
            </p:cNvPr>
            <p:cNvSpPr/>
            <p:nvPr/>
          </p:nvSpPr>
          <p:spPr>
            <a:xfrm>
              <a:off x="3603171" y="5855629"/>
              <a:ext cx="1081313"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Total lines of code</a:t>
              </a:r>
            </a:p>
          </p:txBody>
        </p:sp>
        <p:sp>
          <p:nvSpPr>
            <p:cNvPr id="11" name="Rectangle 10">
              <a:extLst>
                <a:ext uri="{FF2B5EF4-FFF2-40B4-BE49-F238E27FC236}">
                  <a16:creationId xmlns:a16="http://schemas.microsoft.com/office/drawing/2014/main" id="{41ABE68D-64CA-3918-CFB3-36473C1C6BBD}"/>
                </a:ext>
              </a:extLst>
            </p:cNvPr>
            <p:cNvSpPr/>
            <p:nvPr/>
          </p:nvSpPr>
          <p:spPr>
            <a:xfrm>
              <a:off x="3860800"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3" name="Group 12">
            <a:extLst>
              <a:ext uri="{FF2B5EF4-FFF2-40B4-BE49-F238E27FC236}">
                <a16:creationId xmlns:a16="http://schemas.microsoft.com/office/drawing/2014/main" id="{4F0263CA-3B8C-DCDA-D8B7-DCBAB647AE33}"/>
              </a:ext>
            </a:extLst>
          </p:cNvPr>
          <p:cNvGrpSpPr/>
          <p:nvPr/>
        </p:nvGrpSpPr>
        <p:grpSpPr>
          <a:xfrm>
            <a:off x="5109029" y="5341257"/>
            <a:ext cx="1233714" cy="1478189"/>
            <a:chOff x="3548744" y="5312229"/>
            <a:chExt cx="1233714" cy="1478189"/>
          </a:xfrm>
        </p:grpSpPr>
        <p:sp>
          <p:nvSpPr>
            <p:cNvPr id="14" name="Rounded Rectangle 13">
              <a:extLst>
                <a:ext uri="{FF2B5EF4-FFF2-40B4-BE49-F238E27FC236}">
                  <a16:creationId xmlns:a16="http://schemas.microsoft.com/office/drawing/2014/main" id="{8B4ADB50-1649-38F0-2CEA-73E5B799D1A3}"/>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 lines without test cases</a:t>
              </a:r>
            </a:p>
          </p:txBody>
        </p:sp>
        <p:sp>
          <p:nvSpPr>
            <p:cNvPr id="15" name="Rectangle 14">
              <a:extLst>
                <a:ext uri="{FF2B5EF4-FFF2-40B4-BE49-F238E27FC236}">
                  <a16:creationId xmlns:a16="http://schemas.microsoft.com/office/drawing/2014/main" id="{D387097F-36FD-ED22-8676-EBDC4476E94F}"/>
                </a:ext>
              </a:extLst>
            </p:cNvPr>
            <p:cNvSpPr/>
            <p:nvPr/>
          </p:nvSpPr>
          <p:spPr>
            <a:xfrm>
              <a:off x="3918856" y="5312229"/>
              <a:ext cx="566057"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6" name="Group 15">
            <a:extLst>
              <a:ext uri="{FF2B5EF4-FFF2-40B4-BE49-F238E27FC236}">
                <a16:creationId xmlns:a16="http://schemas.microsoft.com/office/drawing/2014/main" id="{053A1F70-6475-C70D-5289-45E7CD28BDF0}"/>
              </a:ext>
            </a:extLst>
          </p:cNvPr>
          <p:cNvGrpSpPr/>
          <p:nvPr/>
        </p:nvGrpSpPr>
        <p:grpSpPr>
          <a:xfrm>
            <a:off x="6262910" y="5326743"/>
            <a:ext cx="1233714" cy="1478189"/>
            <a:chOff x="3548744" y="5312229"/>
            <a:chExt cx="1233714" cy="1478189"/>
          </a:xfrm>
        </p:grpSpPr>
        <p:sp>
          <p:nvSpPr>
            <p:cNvPr id="17" name="Rounded Rectangle 16">
              <a:extLst>
                <a:ext uri="{FF2B5EF4-FFF2-40B4-BE49-F238E27FC236}">
                  <a16:creationId xmlns:a16="http://schemas.microsoft.com/office/drawing/2014/main" id="{97CA56FB-F91D-7CA4-556C-21D9F8590E3E}"/>
                </a:ext>
              </a:extLst>
            </p:cNvPr>
            <p:cNvSpPr/>
            <p:nvPr/>
          </p:nvSpPr>
          <p:spPr>
            <a:xfrm>
              <a:off x="3548744" y="5850178"/>
              <a:ext cx="1233714" cy="940240"/>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Percent of coverage</a:t>
              </a:r>
            </a:p>
          </p:txBody>
        </p:sp>
        <p:sp>
          <p:nvSpPr>
            <p:cNvPr id="18" name="Rectangle 17">
              <a:extLst>
                <a:ext uri="{FF2B5EF4-FFF2-40B4-BE49-F238E27FC236}">
                  <a16:creationId xmlns:a16="http://schemas.microsoft.com/office/drawing/2014/main" id="{E33724FE-4780-142A-E237-5A63C6C50EBC}"/>
                </a:ext>
              </a:extLst>
            </p:cNvPr>
            <p:cNvSpPr/>
            <p:nvPr/>
          </p:nvSpPr>
          <p:spPr>
            <a:xfrm>
              <a:off x="3860800" y="5312229"/>
              <a:ext cx="652238"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9" name="Group 18">
            <a:extLst>
              <a:ext uri="{FF2B5EF4-FFF2-40B4-BE49-F238E27FC236}">
                <a16:creationId xmlns:a16="http://schemas.microsoft.com/office/drawing/2014/main" id="{E8A345A7-6CD5-944E-94FD-7429A3AABA06}"/>
              </a:ext>
            </a:extLst>
          </p:cNvPr>
          <p:cNvGrpSpPr/>
          <p:nvPr/>
        </p:nvGrpSpPr>
        <p:grpSpPr>
          <a:xfrm>
            <a:off x="7634505" y="5379811"/>
            <a:ext cx="3099716" cy="1416058"/>
            <a:chOff x="3635396" y="5312229"/>
            <a:chExt cx="1233714" cy="1416058"/>
          </a:xfrm>
        </p:grpSpPr>
        <p:sp>
          <p:nvSpPr>
            <p:cNvPr id="20" name="Rounded Rectangle 19">
              <a:extLst>
                <a:ext uri="{FF2B5EF4-FFF2-40B4-BE49-F238E27FC236}">
                  <a16:creationId xmlns:a16="http://schemas.microsoft.com/office/drawing/2014/main" id="{9851C3F4-082A-4791-7113-38D101C25A60}"/>
                </a:ext>
              </a:extLst>
            </p:cNvPr>
            <p:cNvSpPr/>
            <p:nvPr/>
          </p:nvSpPr>
          <p:spPr>
            <a:xfrm>
              <a:off x="3635396" y="5840652"/>
              <a:ext cx="1233714" cy="887635"/>
            </a:xfrm>
            <a:prstGeom prst="round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Lines without test cases</a:t>
              </a:r>
            </a:p>
          </p:txBody>
        </p:sp>
        <p:sp>
          <p:nvSpPr>
            <p:cNvPr id="21" name="Rectangle 20">
              <a:extLst>
                <a:ext uri="{FF2B5EF4-FFF2-40B4-BE49-F238E27FC236}">
                  <a16:creationId xmlns:a16="http://schemas.microsoft.com/office/drawing/2014/main" id="{94322C51-9C5A-3774-4CBD-63D01C7DB8F5}"/>
                </a:ext>
              </a:extLst>
            </p:cNvPr>
            <p:cNvSpPr/>
            <p:nvPr/>
          </p:nvSpPr>
          <p:spPr>
            <a:xfrm>
              <a:off x="3635396" y="5312229"/>
              <a:ext cx="1155366" cy="43542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055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A811-FA60-EB7C-5E83-D1B2EEC71F6C}"/>
              </a:ext>
            </a:extLst>
          </p:cNvPr>
          <p:cNvSpPr>
            <a:spLocks noGrp="1"/>
          </p:cNvSpPr>
          <p:nvPr>
            <p:ph type="title"/>
          </p:nvPr>
        </p:nvSpPr>
        <p:spPr/>
        <p:txBody>
          <a:bodyPr/>
          <a:lstStyle/>
          <a:p>
            <a:r>
              <a:rPr lang="en-BE" b="1" dirty="0"/>
              <a:t>Full test coverage</a:t>
            </a:r>
          </a:p>
        </p:txBody>
      </p:sp>
      <p:sp>
        <p:nvSpPr>
          <p:cNvPr id="3" name="Content Placeholder 2">
            <a:extLst>
              <a:ext uri="{FF2B5EF4-FFF2-40B4-BE49-F238E27FC236}">
                <a16:creationId xmlns:a16="http://schemas.microsoft.com/office/drawing/2014/main" id="{66F287EA-AA23-9842-88FC-8ED09ACB7EC0}"/>
              </a:ext>
            </a:extLst>
          </p:cNvPr>
          <p:cNvSpPr>
            <a:spLocks noGrp="1"/>
          </p:cNvSpPr>
          <p:nvPr>
            <p:ph idx="1"/>
          </p:nvPr>
        </p:nvSpPr>
        <p:spPr/>
        <p:txBody>
          <a:bodyPr>
            <a:normAutofit/>
          </a:bodyPr>
          <a:lstStyle/>
          <a:p>
            <a:r>
              <a:rPr lang="en-BE" sz="3200" dirty="0"/>
              <a:t>You must include “happy” paths and “Sad” paths to get full test coverage</a:t>
            </a:r>
          </a:p>
          <a:p>
            <a:pPr lvl="1"/>
            <a:r>
              <a:rPr lang="en-GB" b="0" i="0" dirty="0">
                <a:solidFill>
                  <a:srgbClr val="333333"/>
                </a:solidFill>
                <a:effectLst/>
              </a:rPr>
              <a:t>100% test coverage only means that every line of code has been tested with some known good data.</a:t>
            </a:r>
          </a:p>
          <a:p>
            <a:pPr lvl="1"/>
            <a:r>
              <a:rPr lang="en-GB" b="0" i="0" dirty="0">
                <a:solidFill>
                  <a:srgbClr val="333333"/>
                </a:solidFill>
                <a:effectLst/>
                <a:latin typeface="OpenSans"/>
              </a:rPr>
              <a:t>You can still pass bad data into your code and find bugs.</a:t>
            </a:r>
            <a:endParaRPr lang="en-BE" dirty="0"/>
          </a:p>
          <a:p>
            <a:r>
              <a:rPr lang="en-BE" sz="3200" dirty="0"/>
              <a:t>Even with 100% test coverage, your code can still have bugs</a:t>
            </a:r>
          </a:p>
          <a:p>
            <a:r>
              <a:rPr lang="en-BE" sz="3200" dirty="0"/>
              <a:t>Don’t stop testing when your code reaches 100%</a:t>
            </a:r>
          </a:p>
        </p:txBody>
      </p:sp>
    </p:spTree>
    <p:extLst>
      <p:ext uri="{BB962C8B-B14F-4D97-AF65-F5344CB8AC3E}">
        <p14:creationId xmlns:p14="http://schemas.microsoft.com/office/powerpoint/2010/main" val="2064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AC8F-8E20-AD59-2085-5585A21F0014}"/>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5C2501D-7390-9DFB-741D-98DF7BFF00F4}"/>
              </a:ext>
            </a:extLst>
          </p:cNvPr>
          <p:cNvSpPr>
            <a:spLocks noGrp="1"/>
          </p:cNvSpPr>
          <p:nvPr>
            <p:ph idx="1"/>
          </p:nvPr>
        </p:nvSpPr>
        <p:spPr/>
        <p:txBody>
          <a:bodyPr/>
          <a:lstStyle/>
          <a:p>
            <a:r>
              <a:rPr lang="en-US" dirty="0"/>
              <a:t>Lab 2 is due Sept 12</a:t>
            </a:r>
            <a:r>
              <a:rPr lang="en-US" baseline="30000" dirty="0"/>
              <a:t>th</a:t>
            </a:r>
            <a:r>
              <a:rPr lang="en-US" dirty="0"/>
              <a:t>, 2025</a:t>
            </a:r>
          </a:p>
          <a:p>
            <a:r>
              <a:rPr lang="en-US" dirty="0"/>
              <a:t>Please start early</a:t>
            </a:r>
          </a:p>
          <a:p>
            <a:r>
              <a:rPr lang="en-US" dirty="0"/>
              <a:t>We will have CS Advising office visiting us next Monday.</a:t>
            </a:r>
          </a:p>
        </p:txBody>
      </p:sp>
    </p:spTree>
    <p:extLst>
      <p:ext uri="{BB962C8B-B14F-4D97-AF65-F5344CB8AC3E}">
        <p14:creationId xmlns:p14="http://schemas.microsoft.com/office/powerpoint/2010/main" val="330334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 drive the development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sz="3200" dirty="0"/>
              <a:t>TDD is a software development approach where tests are written before the actual code. The cycle can be summarized as </a:t>
            </a:r>
            <a:r>
              <a:rPr lang="en-GB" sz="3200" b="1" dirty="0">
                <a:solidFill>
                  <a:srgbClr val="C00000"/>
                </a:solidFill>
              </a:rPr>
              <a:t>Red</a:t>
            </a:r>
            <a:r>
              <a:rPr lang="en-GB" sz="3200" b="1" dirty="0"/>
              <a:t>-</a:t>
            </a:r>
            <a:r>
              <a:rPr lang="en-GB" sz="3200" b="1" dirty="0">
                <a:solidFill>
                  <a:srgbClr val="17792D"/>
                </a:solidFill>
              </a:rPr>
              <a:t>Green</a:t>
            </a:r>
            <a:r>
              <a:rPr lang="en-GB" sz="3200" b="1" dirty="0"/>
              <a:t>-</a:t>
            </a:r>
            <a:r>
              <a:rPr lang="en-GB" sz="3200" b="1" dirty="0">
                <a:solidFill>
                  <a:srgbClr val="0C00FF"/>
                </a:solidFill>
              </a:rPr>
              <a:t>Refactor</a:t>
            </a:r>
            <a:r>
              <a:rPr lang="en-GB" sz="3200" dirty="0"/>
              <a:t>.</a:t>
            </a:r>
          </a:p>
          <a:p>
            <a:pPr lvl="1"/>
            <a:r>
              <a:rPr lang="en-GB" sz="2800" b="1" dirty="0">
                <a:solidFill>
                  <a:srgbClr val="C00000"/>
                </a:solidFill>
              </a:rPr>
              <a:t>Red</a:t>
            </a:r>
            <a:r>
              <a:rPr lang="en-GB" sz="2800" dirty="0"/>
              <a:t>: Write a failing test (indicating that the functionality doesn't exist or work yet).</a:t>
            </a:r>
          </a:p>
          <a:p>
            <a:pPr lvl="1"/>
            <a:r>
              <a:rPr lang="en-GB" sz="2800" b="1" dirty="0">
                <a:solidFill>
                  <a:srgbClr val="17792D"/>
                </a:solidFill>
              </a:rPr>
              <a:t>Green</a:t>
            </a:r>
            <a:r>
              <a:rPr lang="en-GB" sz="2800" dirty="0"/>
              <a:t>: Write the minimal amount of code to make the test pass.</a:t>
            </a:r>
          </a:p>
          <a:p>
            <a:pPr lvl="1"/>
            <a:r>
              <a:rPr lang="en-GB" sz="2800" b="1" dirty="0">
                <a:solidFill>
                  <a:srgbClr val="0C00FF"/>
                </a:solidFill>
              </a:rPr>
              <a:t>Refactor</a:t>
            </a:r>
            <a:r>
              <a:rPr lang="en-GB" sz="2800" dirty="0"/>
              <a:t>: Clean up the code while ensuring the test still passes.</a:t>
            </a:r>
          </a:p>
          <a:p>
            <a:endParaRPr lang="en-BE" dirty="0"/>
          </a:p>
        </p:txBody>
      </p:sp>
    </p:spTree>
    <p:extLst>
      <p:ext uri="{BB962C8B-B14F-4D97-AF65-F5344CB8AC3E}">
        <p14:creationId xmlns:p14="http://schemas.microsoft.com/office/powerpoint/2010/main" val="2743627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8536-E9E7-F051-6941-0B3FB9ED173E}"/>
              </a:ext>
            </a:extLst>
          </p:cNvPr>
          <p:cNvSpPr>
            <a:spLocks noGrp="1"/>
          </p:cNvSpPr>
          <p:nvPr>
            <p:ph type="title"/>
          </p:nvPr>
        </p:nvSpPr>
        <p:spPr>
          <a:xfrm>
            <a:off x="594360" y="1"/>
            <a:ext cx="10515600" cy="938784"/>
          </a:xfrm>
        </p:spPr>
        <p:txBody>
          <a:bodyPr/>
          <a:lstStyle/>
          <a:p>
            <a:r>
              <a:rPr lang="en-BE" dirty="0"/>
              <a:t>Basic TDD workflow</a:t>
            </a:r>
          </a:p>
        </p:txBody>
      </p:sp>
      <p:cxnSp>
        <p:nvCxnSpPr>
          <p:cNvPr id="17" name="Straight Arrow Connector 16">
            <a:extLst>
              <a:ext uri="{FF2B5EF4-FFF2-40B4-BE49-F238E27FC236}">
                <a16:creationId xmlns:a16="http://schemas.microsoft.com/office/drawing/2014/main" id="{ECE58D6A-DE67-0E41-1B7A-0B35F70F259E}"/>
              </a:ext>
            </a:extLst>
          </p:cNvPr>
          <p:cNvCxnSpPr>
            <a:cxnSpLocks/>
          </p:cNvCxnSpPr>
          <p:nvPr/>
        </p:nvCxnSpPr>
        <p:spPr>
          <a:xfrm flipV="1">
            <a:off x="3998976" y="2865120"/>
            <a:ext cx="853440" cy="1264921"/>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ABEE3D-9BF1-D7B2-F70D-C02BBB1D3A82}"/>
              </a:ext>
            </a:extLst>
          </p:cNvPr>
          <p:cNvSpPr txBox="1"/>
          <p:nvPr/>
        </p:nvSpPr>
        <p:spPr>
          <a:xfrm>
            <a:off x="5050536" y="3282619"/>
            <a:ext cx="1426464" cy="1200329"/>
          </a:xfrm>
          <a:prstGeom prst="rect">
            <a:avLst/>
          </a:prstGeom>
          <a:noFill/>
        </p:spPr>
        <p:txBody>
          <a:bodyPr wrap="square" rtlCol="0">
            <a:spAutoFit/>
          </a:bodyPr>
          <a:lstStyle/>
          <a:p>
            <a:pPr algn="ctr"/>
            <a:r>
              <a:rPr lang="en-BE" sz="2400" dirty="0">
                <a:solidFill>
                  <a:srgbClr val="C00000"/>
                </a:solidFill>
              </a:rPr>
              <a:t>Red</a:t>
            </a:r>
            <a:r>
              <a:rPr lang="en-BE" sz="2400" dirty="0"/>
              <a:t>, </a:t>
            </a:r>
          </a:p>
          <a:p>
            <a:pPr algn="ctr"/>
            <a:r>
              <a:rPr lang="en-BE" sz="2400" dirty="0">
                <a:solidFill>
                  <a:srgbClr val="17792D"/>
                </a:solidFill>
              </a:rPr>
              <a:t>Green</a:t>
            </a:r>
            <a:r>
              <a:rPr lang="en-BE" sz="2400" dirty="0"/>
              <a:t>,</a:t>
            </a:r>
          </a:p>
          <a:p>
            <a:pPr algn="ctr"/>
            <a:r>
              <a:rPr lang="en-BE" sz="2400" dirty="0">
                <a:solidFill>
                  <a:srgbClr val="0C00FF"/>
                </a:solidFill>
              </a:rPr>
              <a:t>Refactor</a:t>
            </a:r>
          </a:p>
        </p:txBody>
      </p:sp>
      <p:grpSp>
        <p:nvGrpSpPr>
          <p:cNvPr id="23" name="Group 22">
            <a:extLst>
              <a:ext uri="{FF2B5EF4-FFF2-40B4-BE49-F238E27FC236}">
                <a16:creationId xmlns:a16="http://schemas.microsoft.com/office/drawing/2014/main" id="{2E511F23-ECE6-51CE-01C7-F167CE331AA9}"/>
              </a:ext>
            </a:extLst>
          </p:cNvPr>
          <p:cNvGrpSpPr/>
          <p:nvPr/>
        </p:nvGrpSpPr>
        <p:grpSpPr>
          <a:xfrm>
            <a:off x="4669536" y="1338071"/>
            <a:ext cx="3694176" cy="1633729"/>
            <a:chOff x="4669536" y="1338071"/>
            <a:chExt cx="3694176" cy="1633729"/>
          </a:xfrm>
        </p:grpSpPr>
        <p:sp>
          <p:nvSpPr>
            <p:cNvPr id="4" name="Oval 3">
              <a:extLst>
                <a:ext uri="{FF2B5EF4-FFF2-40B4-BE49-F238E27FC236}">
                  <a16:creationId xmlns:a16="http://schemas.microsoft.com/office/drawing/2014/main" id="{B2FB32CC-1B1F-B4EC-AC82-7234103FC371}"/>
                </a:ext>
              </a:extLst>
            </p:cNvPr>
            <p:cNvSpPr/>
            <p:nvPr/>
          </p:nvSpPr>
          <p:spPr>
            <a:xfrm>
              <a:off x="4669536" y="1338071"/>
              <a:ext cx="1706880" cy="1633729"/>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RED</a:t>
              </a:r>
            </a:p>
            <a:p>
              <a:pPr algn="ctr"/>
              <a:r>
                <a:rPr lang="en-BE" sz="2400" dirty="0"/>
                <a:t>(Fail)</a:t>
              </a:r>
            </a:p>
          </p:txBody>
        </p:sp>
        <p:sp>
          <p:nvSpPr>
            <p:cNvPr id="20" name="TextBox 19">
              <a:extLst>
                <a:ext uri="{FF2B5EF4-FFF2-40B4-BE49-F238E27FC236}">
                  <a16:creationId xmlns:a16="http://schemas.microsoft.com/office/drawing/2014/main" id="{AE975BE8-A0C1-41A9-ACDC-650ACAE24449}"/>
                </a:ext>
              </a:extLst>
            </p:cNvPr>
            <p:cNvSpPr txBox="1"/>
            <p:nvPr/>
          </p:nvSpPr>
          <p:spPr>
            <a:xfrm>
              <a:off x="6510528" y="1650414"/>
              <a:ext cx="1853184" cy="646331"/>
            </a:xfrm>
            <a:prstGeom prst="rect">
              <a:avLst/>
            </a:prstGeom>
            <a:noFill/>
          </p:spPr>
          <p:txBody>
            <a:bodyPr wrap="square" rtlCol="0">
              <a:spAutoFit/>
            </a:bodyPr>
            <a:lstStyle/>
            <a:p>
              <a:r>
                <a:rPr lang="en-BE" dirty="0">
                  <a:solidFill>
                    <a:srgbClr val="C00000"/>
                  </a:solidFill>
                </a:rPr>
                <a:t>Write test case that fails</a:t>
              </a:r>
            </a:p>
          </p:txBody>
        </p:sp>
      </p:grpSp>
      <p:grpSp>
        <p:nvGrpSpPr>
          <p:cNvPr id="24" name="Group 23">
            <a:extLst>
              <a:ext uri="{FF2B5EF4-FFF2-40B4-BE49-F238E27FC236}">
                <a16:creationId xmlns:a16="http://schemas.microsoft.com/office/drawing/2014/main" id="{D60BCA5A-50D3-AB9E-3D2C-5BDB3D69184D}"/>
              </a:ext>
            </a:extLst>
          </p:cNvPr>
          <p:cNvGrpSpPr/>
          <p:nvPr/>
        </p:nvGrpSpPr>
        <p:grpSpPr>
          <a:xfrm>
            <a:off x="6376416" y="2609088"/>
            <a:ext cx="4218432" cy="3194303"/>
            <a:chOff x="6376416" y="2609088"/>
            <a:chExt cx="4218432" cy="3194303"/>
          </a:xfrm>
        </p:grpSpPr>
        <p:sp>
          <p:nvSpPr>
            <p:cNvPr id="5" name="Oval 4">
              <a:extLst>
                <a:ext uri="{FF2B5EF4-FFF2-40B4-BE49-F238E27FC236}">
                  <a16:creationId xmlns:a16="http://schemas.microsoft.com/office/drawing/2014/main" id="{784178EA-4EB7-FAB8-7D1F-583CC412F1F9}"/>
                </a:ext>
              </a:extLst>
            </p:cNvPr>
            <p:cNvSpPr/>
            <p:nvPr/>
          </p:nvSpPr>
          <p:spPr>
            <a:xfrm>
              <a:off x="6961632" y="4169662"/>
              <a:ext cx="1706880" cy="1633729"/>
            </a:xfrm>
            <a:prstGeom prst="ellipse">
              <a:avLst/>
            </a:prstGeom>
            <a:solidFill>
              <a:srgbClr val="17792D"/>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dirty="0"/>
                <a:t>GREEN</a:t>
              </a:r>
            </a:p>
            <a:p>
              <a:pPr algn="ctr"/>
              <a:r>
                <a:rPr lang="en-BE" sz="2400" dirty="0"/>
                <a:t>(Pass)</a:t>
              </a:r>
            </a:p>
          </p:txBody>
        </p:sp>
        <p:cxnSp>
          <p:nvCxnSpPr>
            <p:cNvPr id="13" name="Straight Arrow Connector 12">
              <a:extLst>
                <a:ext uri="{FF2B5EF4-FFF2-40B4-BE49-F238E27FC236}">
                  <a16:creationId xmlns:a16="http://schemas.microsoft.com/office/drawing/2014/main" id="{FC2BC5B2-5C55-993D-F57D-7DDB891B2457}"/>
                </a:ext>
              </a:extLst>
            </p:cNvPr>
            <p:cNvCxnSpPr/>
            <p:nvPr/>
          </p:nvCxnSpPr>
          <p:spPr>
            <a:xfrm>
              <a:off x="6376416" y="2609088"/>
              <a:ext cx="963168" cy="140208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7466CF-EC64-A603-C5ED-F691D0814973}"/>
                </a:ext>
              </a:extLst>
            </p:cNvPr>
            <p:cNvSpPr txBox="1"/>
            <p:nvPr/>
          </p:nvSpPr>
          <p:spPr>
            <a:xfrm>
              <a:off x="8741664" y="4697909"/>
              <a:ext cx="1853184" cy="923330"/>
            </a:xfrm>
            <a:prstGeom prst="rect">
              <a:avLst/>
            </a:prstGeom>
            <a:noFill/>
          </p:spPr>
          <p:txBody>
            <a:bodyPr wrap="square" rtlCol="0">
              <a:spAutoFit/>
            </a:bodyPr>
            <a:lstStyle/>
            <a:p>
              <a:r>
                <a:rPr lang="en-BE" dirty="0">
                  <a:solidFill>
                    <a:srgbClr val="17792D"/>
                  </a:solidFill>
                </a:rPr>
                <a:t>Write code for test case – tests pass</a:t>
              </a:r>
            </a:p>
          </p:txBody>
        </p:sp>
      </p:grpSp>
      <p:grpSp>
        <p:nvGrpSpPr>
          <p:cNvPr id="25" name="Group 24">
            <a:extLst>
              <a:ext uri="{FF2B5EF4-FFF2-40B4-BE49-F238E27FC236}">
                <a16:creationId xmlns:a16="http://schemas.microsoft.com/office/drawing/2014/main" id="{1A59A064-3B25-F5A9-1A5E-5F4FB6BD1445}"/>
              </a:ext>
            </a:extLst>
          </p:cNvPr>
          <p:cNvGrpSpPr/>
          <p:nvPr/>
        </p:nvGrpSpPr>
        <p:grpSpPr>
          <a:xfrm>
            <a:off x="1164336" y="4169663"/>
            <a:ext cx="5596128" cy="1673351"/>
            <a:chOff x="1164336" y="4169663"/>
            <a:chExt cx="5596128" cy="1673351"/>
          </a:xfrm>
        </p:grpSpPr>
        <p:sp>
          <p:nvSpPr>
            <p:cNvPr id="6" name="Oval 5">
              <a:extLst>
                <a:ext uri="{FF2B5EF4-FFF2-40B4-BE49-F238E27FC236}">
                  <a16:creationId xmlns:a16="http://schemas.microsoft.com/office/drawing/2014/main" id="{96A1CE0C-4811-078E-69AE-BCA7C93AC122}"/>
                </a:ext>
              </a:extLst>
            </p:cNvPr>
            <p:cNvSpPr/>
            <p:nvPr/>
          </p:nvSpPr>
          <p:spPr>
            <a:xfrm>
              <a:off x="2865120" y="4169663"/>
              <a:ext cx="1706880" cy="1633729"/>
            </a:xfrm>
            <a:prstGeom prst="ellipse">
              <a:avLst/>
            </a:prstGeom>
            <a:solidFill>
              <a:srgbClr val="0C00FF"/>
            </a:solidFill>
            <a:ln>
              <a:solidFill>
                <a:srgbClr val="1779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REFACTOR</a:t>
              </a:r>
            </a:p>
          </p:txBody>
        </p:sp>
        <p:cxnSp>
          <p:nvCxnSpPr>
            <p:cNvPr id="14" name="Straight Arrow Connector 13">
              <a:extLst>
                <a:ext uri="{FF2B5EF4-FFF2-40B4-BE49-F238E27FC236}">
                  <a16:creationId xmlns:a16="http://schemas.microsoft.com/office/drawing/2014/main" id="{1FD75121-BE08-9C8D-E6D0-79BBCD2A9688}"/>
                </a:ext>
              </a:extLst>
            </p:cNvPr>
            <p:cNvCxnSpPr>
              <a:cxnSpLocks/>
            </p:cNvCxnSpPr>
            <p:nvPr/>
          </p:nvCxnSpPr>
          <p:spPr>
            <a:xfrm flipH="1">
              <a:off x="4767072" y="5102351"/>
              <a:ext cx="1993392"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087929-8189-5F90-9F59-34C43C960AC2}"/>
                </a:ext>
              </a:extLst>
            </p:cNvPr>
            <p:cNvSpPr txBox="1"/>
            <p:nvPr/>
          </p:nvSpPr>
          <p:spPr>
            <a:xfrm>
              <a:off x="1164336" y="5196683"/>
              <a:ext cx="1853184" cy="646331"/>
            </a:xfrm>
            <a:prstGeom prst="rect">
              <a:avLst/>
            </a:prstGeom>
            <a:noFill/>
          </p:spPr>
          <p:txBody>
            <a:bodyPr wrap="square" rtlCol="0">
              <a:spAutoFit/>
            </a:bodyPr>
            <a:lstStyle/>
            <a:p>
              <a:r>
                <a:rPr lang="en-BE" dirty="0">
                  <a:solidFill>
                    <a:srgbClr val="0C00FF"/>
                  </a:solidFill>
                </a:rPr>
                <a:t>Improve the code quality</a:t>
              </a:r>
            </a:p>
          </p:txBody>
        </p:sp>
      </p:grpSp>
      <p:sp>
        <p:nvSpPr>
          <p:cNvPr id="3" name="TextBox 2">
            <a:extLst>
              <a:ext uri="{FF2B5EF4-FFF2-40B4-BE49-F238E27FC236}">
                <a16:creationId xmlns:a16="http://schemas.microsoft.com/office/drawing/2014/main" id="{956DF46C-F76B-D94F-F71A-D3E26B2D14D9}"/>
              </a:ext>
            </a:extLst>
          </p:cNvPr>
          <p:cNvSpPr txBox="1"/>
          <p:nvPr/>
        </p:nvSpPr>
        <p:spPr>
          <a:xfrm>
            <a:off x="577406" y="6117596"/>
            <a:ext cx="10017442" cy="523220"/>
          </a:xfrm>
          <a:prstGeom prst="rect">
            <a:avLst/>
          </a:prstGeom>
          <a:noFill/>
          <a:ln w="28575">
            <a:solidFill>
              <a:srgbClr val="0C00FF"/>
            </a:solidFill>
          </a:ln>
        </p:spPr>
        <p:txBody>
          <a:bodyPr wrap="square" rtlCol="0">
            <a:spAutoFit/>
          </a:bodyPr>
          <a:lstStyle/>
          <a:p>
            <a:r>
              <a:rPr lang="en-BE" sz="2800" dirty="0"/>
              <a:t>I have prepared the lab which will guide you in practicing with TDD</a:t>
            </a:r>
          </a:p>
        </p:txBody>
      </p:sp>
    </p:spTree>
    <p:extLst>
      <p:ext uri="{BB962C8B-B14F-4D97-AF65-F5344CB8AC3E}">
        <p14:creationId xmlns:p14="http://schemas.microsoft.com/office/powerpoint/2010/main" val="21925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p:txBody>
          <a:bodyPr/>
          <a:lstStyle/>
          <a:p>
            <a:r>
              <a:rPr lang="en-BE" dirty="0"/>
              <a:t>Testing</a:t>
            </a:r>
          </a:p>
        </p:txBody>
      </p:sp>
      <p:sp>
        <p:nvSpPr>
          <p:cNvPr id="3" name="Content Placeholder 2">
            <a:extLst>
              <a:ext uri="{FF2B5EF4-FFF2-40B4-BE49-F238E27FC236}">
                <a16:creationId xmlns:a16="http://schemas.microsoft.com/office/drawing/2014/main" id="{40E8DB44-C720-6E58-C5BE-1A2130237CED}"/>
              </a:ext>
            </a:extLst>
          </p:cNvPr>
          <p:cNvSpPr>
            <a:spLocks noGrp="1"/>
          </p:cNvSpPr>
          <p:nvPr>
            <p:ph idx="1"/>
          </p:nvPr>
        </p:nvSpPr>
        <p:spPr>
          <a:xfrm>
            <a:off x="838200" y="1825625"/>
            <a:ext cx="10088880" cy="2212975"/>
          </a:xfrm>
          <a:ln w="38100">
            <a:solidFill>
              <a:srgbClr val="2602FC"/>
            </a:solidFill>
          </a:ln>
        </p:spPr>
        <p:txBody>
          <a:bodyPr>
            <a:normAutofit/>
          </a:bodyPr>
          <a:lstStyle/>
          <a:p>
            <a:pPr marL="0" indent="0">
              <a:buNone/>
            </a:pPr>
            <a:r>
              <a:rPr lang="en-GB" sz="3200" dirty="0"/>
              <a:t>“If it is worth building, it is worth testing.</a:t>
            </a:r>
          </a:p>
          <a:p>
            <a:pPr marL="0" indent="0">
              <a:buNone/>
            </a:pPr>
            <a:endParaRPr lang="en-GB" sz="3200" dirty="0"/>
          </a:p>
          <a:p>
            <a:pPr marL="0" indent="0">
              <a:buNone/>
            </a:pPr>
            <a:r>
              <a:rPr lang="en-GB" sz="3200" dirty="0"/>
              <a:t>If it is not worth testing, why are you wasting your time working on it?”      </a:t>
            </a:r>
          </a:p>
        </p:txBody>
      </p:sp>
      <p:sp>
        <p:nvSpPr>
          <p:cNvPr id="5" name="TextBox 4">
            <a:extLst>
              <a:ext uri="{FF2B5EF4-FFF2-40B4-BE49-F238E27FC236}">
                <a16:creationId xmlns:a16="http://schemas.microsoft.com/office/drawing/2014/main" id="{C1B31590-FCF7-0968-1BF4-9CEE2A58F160}"/>
              </a:ext>
            </a:extLst>
          </p:cNvPr>
          <p:cNvSpPr txBox="1"/>
          <p:nvPr/>
        </p:nvSpPr>
        <p:spPr>
          <a:xfrm>
            <a:off x="7086600" y="4173537"/>
            <a:ext cx="4373880" cy="461665"/>
          </a:xfrm>
          <a:prstGeom prst="rect">
            <a:avLst/>
          </a:prstGeom>
          <a:noFill/>
        </p:spPr>
        <p:txBody>
          <a:bodyPr wrap="square">
            <a:spAutoFit/>
          </a:bodyPr>
          <a:lstStyle/>
          <a:p>
            <a:r>
              <a:rPr lang="en-GB" sz="2400" dirty="0"/>
              <a:t>Scott Ambler, </a:t>
            </a:r>
            <a:r>
              <a:rPr lang="en-GB" sz="2400" dirty="0" err="1"/>
              <a:t>agiledata.org</a:t>
            </a:r>
            <a:endParaRPr lang="en-BE" sz="2400" dirty="0"/>
          </a:p>
        </p:txBody>
      </p:sp>
    </p:spTree>
    <p:extLst>
      <p:ext uri="{BB962C8B-B14F-4D97-AF65-F5344CB8AC3E}">
        <p14:creationId xmlns:p14="http://schemas.microsoft.com/office/powerpoint/2010/main" val="681735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60"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8" y="1927005"/>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85"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097"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5622" y="3111563"/>
            <a:ext cx="2085918" cy="493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32608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012604"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6772791" y="3737427"/>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pic>
        <p:nvPicPr>
          <p:cNvPr id="7" name="Picture 2" descr="Ashley Sheridan - Testing Popstate Events with Jasmine">
            <a:extLst>
              <a:ext uri="{FF2B5EF4-FFF2-40B4-BE49-F238E27FC236}">
                <a16:creationId xmlns:a16="http://schemas.microsoft.com/office/drawing/2014/main" id="{D4CDD3A1-D7B2-DB38-DB8D-F6FAF9D502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8833"/>
          <a:stretch/>
        </p:blipFill>
        <p:spPr bwMode="auto">
          <a:xfrm>
            <a:off x="9534078" y="2853124"/>
            <a:ext cx="1215668" cy="115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EA5654-63B4-A39A-07ED-8CE3300AE1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3217" y="1324925"/>
            <a:ext cx="1181345" cy="118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ting Python applications using Pytest - Wisdom Geek">
            <a:extLst>
              <a:ext uri="{FF2B5EF4-FFF2-40B4-BE49-F238E27FC236}">
                <a16:creationId xmlns:a16="http://schemas.microsoft.com/office/drawing/2014/main" id="{F199AC28-CB57-4CCA-7783-3C76E6DDC7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9100"/>
          <a:stretch/>
        </p:blipFill>
        <p:spPr bwMode="auto">
          <a:xfrm>
            <a:off x="9705876" y="4640324"/>
            <a:ext cx="1474409" cy="12414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C5C7A161-CC44-1A2E-DA57-632A6CE53FA0}"/>
              </a:ext>
            </a:extLst>
          </p:cNvPr>
          <p:cNvSpPr/>
          <p:nvPr/>
        </p:nvSpPr>
        <p:spPr>
          <a:xfrm>
            <a:off x="9705876" y="4556747"/>
            <a:ext cx="1737133" cy="1560274"/>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(DP II and DP III)</a:t>
            </a:r>
          </a:p>
          <a:p>
            <a:pPr lvl="1"/>
            <a:r>
              <a:rPr lang="en-GB" dirty="0"/>
              <a:t>At least </a:t>
            </a:r>
            <a:r>
              <a:rPr lang="en-GB" b="1" dirty="0"/>
              <a:t>Statement</a:t>
            </a:r>
            <a:r>
              <a:rPr lang="en-GB" dirty="0"/>
              <a:t> Coverage, </a:t>
            </a:r>
            <a:r>
              <a:rPr lang="en-GB" dirty="0">
                <a:solidFill>
                  <a:srgbClr val="17792D"/>
                </a:solidFill>
              </a:rPr>
              <a:t>but </a:t>
            </a:r>
            <a:r>
              <a:rPr lang="en-GB" b="1" dirty="0">
                <a:solidFill>
                  <a:srgbClr val="17792D"/>
                </a:solidFill>
              </a:rPr>
              <a:t>Branch</a:t>
            </a:r>
            <a:r>
              <a:rPr lang="en-GB" dirty="0">
                <a:solidFill>
                  <a:srgbClr val="17792D"/>
                </a:solidFill>
              </a:rPr>
              <a:t> Coverage is better</a:t>
            </a:r>
            <a:r>
              <a:rPr lang="en-GB" dirty="0"/>
              <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630280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D7EA4-B7C6-B838-9171-E4A81F4D323B}"/>
              </a:ext>
            </a:extLst>
          </p:cNvPr>
          <p:cNvPicPr>
            <a:picLocks noChangeAspect="1"/>
          </p:cNvPicPr>
          <p:nvPr/>
        </p:nvPicPr>
        <p:blipFill>
          <a:blip r:embed="rId2"/>
          <a:stretch>
            <a:fillRect/>
          </a:stretch>
        </p:blipFill>
        <p:spPr>
          <a:xfrm>
            <a:off x="1489074" y="1420813"/>
            <a:ext cx="9150350" cy="908050"/>
          </a:xfrm>
          <a:prstGeom prst="rect">
            <a:avLst/>
          </a:prstGeom>
          <a:ln w="28575">
            <a:solidFill>
              <a:srgbClr val="C00000"/>
            </a:solidFill>
          </a:ln>
        </p:spPr>
      </p:pic>
    </p:spTree>
    <p:extLst>
      <p:ext uri="{BB962C8B-B14F-4D97-AF65-F5344CB8AC3E}">
        <p14:creationId xmlns:p14="http://schemas.microsoft.com/office/powerpoint/2010/main" val="387737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DD2-2D64-CECB-CD48-BD66DFD9FD74}"/>
              </a:ext>
            </a:extLst>
          </p:cNvPr>
          <p:cNvSpPr>
            <a:spLocks noGrp="1"/>
          </p:cNvSpPr>
          <p:nvPr>
            <p:ph type="title"/>
          </p:nvPr>
        </p:nvSpPr>
        <p:spPr/>
        <p:txBody>
          <a:bodyPr/>
          <a:lstStyle/>
          <a:p>
            <a:r>
              <a:rPr lang="en-US" dirty="0"/>
              <a:t>Dynamic Testing</a:t>
            </a:r>
          </a:p>
        </p:txBody>
      </p:sp>
      <p:sp>
        <p:nvSpPr>
          <p:cNvPr id="3" name="Content Placeholder 2">
            <a:extLst>
              <a:ext uri="{FF2B5EF4-FFF2-40B4-BE49-F238E27FC236}">
                <a16:creationId xmlns:a16="http://schemas.microsoft.com/office/drawing/2014/main" id="{B2385972-5F5F-425A-D39E-BD116C0CEA5B}"/>
              </a:ext>
            </a:extLst>
          </p:cNvPr>
          <p:cNvSpPr>
            <a:spLocks noGrp="1"/>
          </p:cNvSpPr>
          <p:nvPr>
            <p:ph idx="1"/>
          </p:nvPr>
        </p:nvSpPr>
        <p:spPr/>
        <p:txBody>
          <a:bodyPr>
            <a:normAutofit/>
          </a:bodyPr>
          <a:lstStyle/>
          <a:p>
            <a:r>
              <a:rPr lang="en-GB" sz="3200" b="1" dirty="0"/>
              <a:t>Dynamic testing </a:t>
            </a:r>
            <a:r>
              <a:rPr lang="en-GB" sz="3200" dirty="0"/>
              <a:t>is a type of software testing that involves executing the code or program to check for runtime behaviours, interactions, and outputs.</a:t>
            </a:r>
            <a:endParaRPr lang="en-US" sz="3200" dirty="0"/>
          </a:p>
        </p:txBody>
      </p:sp>
    </p:spTree>
    <p:extLst>
      <p:ext uri="{BB962C8B-B14F-4D97-AF65-F5344CB8AC3E}">
        <p14:creationId xmlns:p14="http://schemas.microsoft.com/office/powerpoint/2010/main" val="201713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BB0D-4A07-33BD-4A74-C957810950D2}"/>
              </a:ext>
            </a:extLst>
          </p:cNvPr>
          <p:cNvSpPr>
            <a:spLocks noGrp="1"/>
          </p:cNvSpPr>
          <p:nvPr>
            <p:ph type="title"/>
          </p:nvPr>
        </p:nvSpPr>
        <p:spPr/>
        <p:txBody>
          <a:bodyPr/>
          <a:lstStyle/>
          <a:p>
            <a:r>
              <a:rPr lang="en-GB" dirty="0"/>
              <a:t>Key Purposes of Testing</a:t>
            </a:r>
            <a:endParaRPr lang="en-US" dirty="0"/>
          </a:p>
        </p:txBody>
      </p:sp>
      <p:sp>
        <p:nvSpPr>
          <p:cNvPr id="3" name="Content Placeholder 2">
            <a:extLst>
              <a:ext uri="{FF2B5EF4-FFF2-40B4-BE49-F238E27FC236}">
                <a16:creationId xmlns:a16="http://schemas.microsoft.com/office/drawing/2014/main" id="{34D21DEB-59A3-13D5-32B5-CDF5B3A9D0CC}"/>
              </a:ext>
            </a:extLst>
          </p:cNvPr>
          <p:cNvSpPr>
            <a:spLocks noGrp="1"/>
          </p:cNvSpPr>
          <p:nvPr>
            <p:ph idx="1"/>
          </p:nvPr>
        </p:nvSpPr>
        <p:spPr/>
        <p:txBody>
          <a:bodyPr>
            <a:normAutofit/>
          </a:bodyPr>
          <a:lstStyle/>
          <a:p>
            <a:r>
              <a:rPr lang="en-GB" b="1" dirty="0"/>
              <a:t>Validation of Functional Requirements</a:t>
            </a:r>
            <a:r>
              <a:rPr lang="en-GB" dirty="0"/>
              <a:t>: It ensures that the software functions according to user requirements.</a:t>
            </a:r>
          </a:p>
          <a:p>
            <a:r>
              <a:rPr lang="en-GB" b="1" dirty="0"/>
              <a:t>Identification of Defects</a:t>
            </a:r>
            <a:r>
              <a:rPr lang="en-GB" dirty="0"/>
              <a:t>: Dynamic testing helps in identifying issues like crashes, incorrect behaviour, and deviations from expected outcomes.</a:t>
            </a:r>
          </a:p>
          <a:p>
            <a:r>
              <a:rPr lang="en-GB" b="1" dirty="0"/>
              <a:t>Performance Evaluation</a:t>
            </a:r>
            <a:r>
              <a:rPr lang="en-GB" dirty="0"/>
              <a:t>: It can also test how the software performs under certain conditions, such as high load or stress.</a:t>
            </a:r>
            <a:endParaRPr lang="en-US" dirty="0"/>
          </a:p>
        </p:txBody>
      </p:sp>
    </p:spTree>
    <p:extLst>
      <p:ext uri="{BB962C8B-B14F-4D97-AF65-F5344CB8AC3E}">
        <p14:creationId xmlns:p14="http://schemas.microsoft.com/office/powerpoint/2010/main" val="219156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90A-F98A-36FF-D65C-D4B0BBAF6D57}"/>
              </a:ext>
            </a:extLst>
          </p:cNvPr>
          <p:cNvSpPr>
            <a:spLocks noGrp="1"/>
          </p:cNvSpPr>
          <p:nvPr>
            <p:ph type="title"/>
          </p:nvPr>
        </p:nvSpPr>
        <p:spPr>
          <a:xfrm>
            <a:off x="518278" y="224580"/>
            <a:ext cx="10515600" cy="950976"/>
          </a:xfrm>
        </p:spPr>
        <p:txBody>
          <a:bodyPr/>
          <a:lstStyle/>
          <a:p>
            <a:r>
              <a:rPr lang="en-GB" b="1" dirty="0"/>
              <a:t>Examples of Dynamic Testing:</a:t>
            </a:r>
          </a:p>
        </p:txBody>
      </p:sp>
      <p:sp>
        <p:nvSpPr>
          <p:cNvPr id="17" name="Content Placeholder 2">
            <a:extLst>
              <a:ext uri="{FF2B5EF4-FFF2-40B4-BE49-F238E27FC236}">
                <a16:creationId xmlns:a16="http://schemas.microsoft.com/office/drawing/2014/main" id="{5B5DA37D-BE2E-E4ED-CCCA-004ACE05DF65}"/>
              </a:ext>
            </a:extLst>
          </p:cNvPr>
          <p:cNvSpPr>
            <a:spLocks noGrp="1"/>
          </p:cNvSpPr>
          <p:nvPr>
            <p:ph idx="1"/>
          </p:nvPr>
        </p:nvSpPr>
        <p:spPr>
          <a:xfrm>
            <a:off x="838200" y="1825625"/>
            <a:ext cx="10515600" cy="4351338"/>
          </a:xfrm>
        </p:spPr>
        <p:txBody>
          <a:bodyPr>
            <a:normAutofit/>
          </a:bodyPr>
          <a:lstStyle/>
          <a:p>
            <a:r>
              <a:rPr lang="en-GB" sz="3200" b="1" dirty="0"/>
              <a:t>Unit Testing</a:t>
            </a:r>
            <a:r>
              <a:rPr lang="en-GB" sz="3200" dirty="0"/>
              <a:t>: Testing individual components or modules of the software.</a:t>
            </a:r>
          </a:p>
          <a:p>
            <a:r>
              <a:rPr lang="en-GB" sz="3200" b="1" dirty="0"/>
              <a:t>Integration Testing</a:t>
            </a:r>
            <a:r>
              <a:rPr lang="en-GB" sz="3200" dirty="0"/>
              <a:t>: Ensuring that different components work together as expected.</a:t>
            </a:r>
          </a:p>
          <a:p>
            <a:r>
              <a:rPr lang="en-GB" sz="3200" b="1" dirty="0"/>
              <a:t>System Testing</a:t>
            </a:r>
            <a:r>
              <a:rPr lang="en-GB" sz="3200" dirty="0"/>
              <a:t>: Testing the complete system for proper functionality.</a:t>
            </a:r>
          </a:p>
          <a:p>
            <a:r>
              <a:rPr lang="en-GB" sz="3200" b="1" dirty="0"/>
              <a:t>Acceptance Testing</a:t>
            </a:r>
            <a:r>
              <a:rPr lang="en-GB" sz="3200" dirty="0"/>
              <a:t>: Verifying that the system meets user requirements before deployment.</a:t>
            </a:r>
          </a:p>
        </p:txBody>
      </p:sp>
      <p:sp>
        <p:nvSpPr>
          <p:cNvPr id="18" name="Rounded Rectangle 17">
            <a:extLst>
              <a:ext uri="{FF2B5EF4-FFF2-40B4-BE49-F238E27FC236}">
                <a16:creationId xmlns:a16="http://schemas.microsoft.com/office/drawing/2014/main" id="{C6A9CEFB-F23E-05D5-2CCD-9BADB8FCAE76}"/>
              </a:ext>
            </a:extLst>
          </p:cNvPr>
          <p:cNvSpPr/>
          <p:nvPr/>
        </p:nvSpPr>
        <p:spPr>
          <a:xfrm>
            <a:off x="581342" y="1608083"/>
            <a:ext cx="10515600" cy="115088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4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DAB9-AC17-7AC3-6831-2C68DA52892F}"/>
              </a:ext>
            </a:extLst>
          </p:cNvPr>
          <p:cNvSpPr>
            <a:spLocks noGrp="1"/>
          </p:cNvSpPr>
          <p:nvPr>
            <p:ph type="title"/>
          </p:nvPr>
        </p:nvSpPr>
        <p:spPr>
          <a:xfrm>
            <a:off x="838200" y="198870"/>
            <a:ext cx="10515600" cy="727405"/>
          </a:xfrm>
        </p:spPr>
        <p:txBody>
          <a:bodyPr/>
          <a:lstStyle/>
          <a:p>
            <a:r>
              <a:rPr lang="en-GB" b="1" dirty="0"/>
              <a:t>Unit Testing</a:t>
            </a:r>
            <a:endParaRPr lang="en-BE" b="1" dirty="0"/>
          </a:p>
        </p:txBody>
      </p:sp>
      <p:sp>
        <p:nvSpPr>
          <p:cNvPr id="3" name="Content Placeholder 2">
            <a:extLst>
              <a:ext uri="{FF2B5EF4-FFF2-40B4-BE49-F238E27FC236}">
                <a16:creationId xmlns:a16="http://schemas.microsoft.com/office/drawing/2014/main" id="{F56FDA03-92B0-B7B1-9D66-DD657DDC0E4C}"/>
              </a:ext>
            </a:extLst>
          </p:cNvPr>
          <p:cNvSpPr>
            <a:spLocks noGrp="1"/>
          </p:cNvSpPr>
          <p:nvPr>
            <p:ph idx="1"/>
          </p:nvPr>
        </p:nvSpPr>
        <p:spPr>
          <a:xfrm>
            <a:off x="838200" y="1825625"/>
            <a:ext cx="10515600" cy="2366365"/>
          </a:xfrm>
        </p:spPr>
        <p:txBody>
          <a:bodyPr>
            <a:normAutofit/>
          </a:bodyPr>
          <a:lstStyle/>
          <a:p>
            <a:r>
              <a:rPr lang="en-GB" dirty="0"/>
              <a:t>We focus on Unit Testing.</a:t>
            </a:r>
          </a:p>
          <a:p>
            <a:pPr lvl="1"/>
            <a:r>
              <a:rPr lang="en-GB" dirty="0"/>
              <a:t>Unit testing focuses on the smallest testable parts of an application called units (e.g., a class method or function)</a:t>
            </a:r>
          </a:p>
          <a:p>
            <a:r>
              <a:rPr lang="en-GB" sz="2400" dirty="0"/>
              <a:t>It does not mean that Unit Testing is more important, but those are the tests we can more easily automatize and benefit from tool support. </a:t>
            </a:r>
            <a:endParaRPr lang="en-BE" sz="2400" dirty="0"/>
          </a:p>
        </p:txBody>
      </p:sp>
    </p:spTree>
    <p:extLst>
      <p:ext uri="{BB962C8B-B14F-4D97-AF65-F5344CB8AC3E}">
        <p14:creationId xmlns:p14="http://schemas.microsoft.com/office/powerpoint/2010/main" val="1133731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33030</TotalTime>
  <Words>3124</Words>
  <Application>Microsoft Macintosh PowerPoint</Application>
  <PresentationFormat>Widescreen</PresentationFormat>
  <Paragraphs>356</Paragraphs>
  <Slides>42</Slides>
  <Notes>33</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Abadi MT Condensed Light</vt:lpstr>
      <vt:lpstr>Arial</vt:lpstr>
      <vt:lpstr>Calibri</vt:lpstr>
      <vt:lpstr>Calibri Light</vt:lpstr>
      <vt:lpstr>Cambria Math</vt:lpstr>
      <vt:lpstr>Courier</vt:lpstr>
      <vt:lpstr>Helvetica</vt:lpstr>
      <vt:lpstr>OpenSans</vt:lpstr>
      <vt:lpstr>Roboto</vt:lpstr>
      <vt:lpstr>Source Sans Pro</vt:lpstr>
      <vt:lpstr>Times</vt:lpstr>
      <vt:lpstr>Office Theme</vt:lpstr>
      <vt:lpstr>Testing</vt:lpstr>
      <vt:lpstr>PowerPoint Presentation</vt:lpstr>
      <vt:lpstr>Announcements</vt:lpstr>
      <vt:lpstr>Testing</vt:lpstr>
      <vt:lpstr>The Need for Testing</vt:lpstr>
      <vt:lpstr>Dynamic Testing</vt:lpstr>
      <vt:lpstr>Key Purposes of Testing</vt:lpstr>
      <vt:lpstr>Examples of Dynamic Testing:</vt:lpstr>
      <vt:lpstr>Unit Testing</vt:lpstr>
      <vt:lpstr>The Test Pyramid</vt:lpstr>
      <vt:lpstr>Why are unit tests useful?</vt:lpstr>
      <vt:lpstr>Anatomy of a Test Case - Stack</vt:lpstr>
      <vt:lpstr>Test Case for push() and pop() function</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Importance of test coverage</vt:lpstr>
      <vt:lpstr>Full 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 drive the development</vt:lpstr>
      <vt:lpstr>Basic TDD workflow</vt:lpstr>
      <vt:lpstr>Unit Tests Frameworks</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Testing</dc:title>
  <dc:creator>John Businge</dc:creator>
  <cp:lastModifiedBy>John Businge</cp:lastModifiedBy>
  <cp:revision>63</cp:revision>
  <dcterms:created xsi:type="dcterms:W3CDTF">2022-09-24T23:45:38Z</dcterms:created>
  <dcterms:modified xsi:type="dcterms:W3CDTF">2025-09-08T19:47:51Z</dcterms:modified>
</cp:coreProperties>
</file>